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6" r:id="rId1"/>
  </p:sldMasterIdLst>
  <p:notesMasterIdLst>
    <p:notesMasterId r:id="rId23"/>
  </p:notesMasterIdLst>
  <p:sldIdLst>
    <p:sldId id="256" r:id="rId2"/>
    <p:sldId id="337" r:id="rId3"/>
    <p:sldId id="313" r:id="rId4"/>
    <p:sldId id="312" r:id="rId5"/>
    <p:sldId id="314" r:id="rId6"/>
    <p:sldId id="317" r:id="rId7"/>
    <p:sldId id="340" r:id="rId8"/>
    <p:sldId id="343" r:id="rId9"/>
    <p:sldId id="344" r:id="rId10"/>
    <p:sldId id="345" r:id="rId11"/>
    <p:sldId id="346" r:id="rId12"/>
    <p:sldId id="347" r:id="rId13"/>
    <p:sldId id="348" r:id="rId14"/>
    <p:sldId id="333" r:id="rId15"/>
    <p:sldId id="351" r:id="rId16"/>
    <p:sldId id="349" r:id="rId17"/>
    <p:sldId id="352" r:id="rId18"/>
    <p:sldId id="325" r:id="rId19"/>
    <p:sldId id="335" r:id="rId20"/>
    <p:sldId id="290" r:id="rId21"/>
    <p:sldId id="338" r:id="rId22"/>
  </p:sldIdLst>
  <p:sldSz cx="31862713" cy="17922875"/>
  <p:notesSz cx="6858000" cy="9144000"/>
  <p:embeddedFontLs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Cambria Math" panose="02040503050406030204" pitchFamily="18" charset="0"/>
      <p:regular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645" userDrawn="1">
          <p15:clr>
            <a:srgbClr val="A4A3A4"/>
          </p15:clr>
        </p15:guide>
        <p15:guide id="2" pos="1003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i Hu" initials="RH" lastIdx="7" clrIdx="0">
    <p:extLst>
      <p:ext uri="{19B8F6BF-5375-455C-9EA6-DF929625EA0E}">
        <p15:presenceInfo xmlns:p15="http://schemas.microsoft.com/office/powerpoint/2012/main" userId="S-1-5-21-1922958001-1748050809-1695950106-11324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454D3D-F43B-4E65-A935-598B26617545}">
  <a:tblStyle styleId="{8C454D3D-F43B-4E65-A935-598B266175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204"/>
    <p:restoredTop sz="95878" autoAdjust="0"/>
  </p:normalViewPr>
  <p:slideViewPr>
    <p:cSldViewPr snapToGrid="0">
      <p:cViewPr varScale="1">
        <p:scale>
          <a:sx n="45" d="100"/>
          <a:sy n="45" d="100"/>
        </p:scale>
        <p:origin x="312" y="496"/>
      </p:cViewPr>
      <p:guideLst>
        <p:guide orient="horz" pos="5645"/>
        <p:guide pos="10036"/>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a:t>
            </a:r>
            <a:r>
              <a:rPr lang="en-US" baseline="0" dirty="0"/>
              <a:t> everyone. My name is Rui Hu, from university of </a:t>
            </a:r>
            <a:r>
              <a:rPr lang="en-US" baseline="0" dirty="0" err="1"/>
              <a:t>texas</a:t>
            </a:r>
            <a:r>
              <a:rPr lang="en-US" baseline="0" dirty="0"/>
              <a:t> at san Antonio. I am going to present our work </a:t>
            </a:r>
            <a:r>
              <a:rPr lang="en-US" sz="9600" b="0" i="0" u="none" strike="noStrike" cap="none" dirty="0">
                <a:solidFill>
                  <a:srgbClr val="000000"/>
                </a:solidFill>
                <a:latin typeface="Arial"/>
                <a:ea typeface="Arial"/>
                <a:cs typeface="Arial"/>
                <a:sym typeface="Arial"/>
              </a:rPr>
              <a:t>Trading Data For Learning: Incentive Mechanism For On-Device Federated Learning.</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a:t>after receiving the payment from the server, participants start the model training process as we mentioned at the beginning. </a:t>
            </a:r>
          </a:p>
          <a:p>
            <a:pPr marL="139700" indent="0">
              <a:buNone/>
            </a:pPr>
            <a:endParaRPr lang="en-US" dirty="0"/>
          </a:p>
          <a:p>
            <a:pPr marL="139700" indent="0">
              <a:buNone/>
            </a:pPr>
            <a:r>
              <a:rPr lang="en-US" dirty="0"/>
              <a:t>but here, the training process should be conducted under each user's privacy budget. </a:t>
            </a:r>
          </a:p>
          <a:p>
            <a:pPr marL="139700" indent="0">
              <a:buNone/>
            </a:pPr>
            <a:endParaRPr lang="en-US" dirty="0"/>
          </a:p>
          <a:p>
            <a:pPr marL="139700" indent="0">
              <a:buNone/>
            </a:pPr>
            <a:r>
              <a:rPr lang="en-US" dirty="0"/>
              <a:t>to do so, we use the Gaussian mechanism which can make sure that after the training, the privacy loss of each user will not exceed its privacy budget. </a:t>
            </a:r>
          </a:p>
          <a:p>
            <a:pPr marL="139700" indent="0">
              <a:buNone/>
            </a:pPr>
            <a:endParaRPr lang="en-US" dirty="0"/>
          </a:p>
          <a:p>
            <a:pPr marL="139700" indent="0">
              <a:buNone/>
            </a:pPr>
            <a:r>
              <a:rPr lang="en-US" dirty="0"/>
              <a:t> the Gaussian mechanism perturbs the query result by adding Gaussian noise. and the magnitude of the noise </a:t>
            </a:r>
            <a:r>
              <a:rPr lang="en-US" dirty="0" err="1"/>
              <a:t>sigma_i</a:t>
            </a:r>
            <a:r>
              <a:rPr lang="en-US" dirty="0"/>
              <a:t> is chosen to satisfy user i's privacy budget </a:t>
            </a:r>
            <a:r>
              <a:rPr lang="en-US" dirty="0" err="1"/>
              <a:t>rho_i</a:t>
            </a:r>
            <a:endParaRPr lang="en-US" dirty="0"/>
          </a:p>
          <a:p>
            <a:pPr marL="139700" indent="0">
              <a:buNone/>
            </a:pPr>
            <a:endParaRPr lang="en-US" dirty="0"/>
          </a:p>
          <a:p>
            <a:pPr marL="139700" indent="0">
              <a:buNone/>
            </a:pPr>
            <a:r>
              <a:rPr lang="en-US" dirty="0"/>
              <a:t>we </a:t>
            </a:r>
            <a:r>
              <a:rPr lang="en-US" dirty="0" err="1"/>
              <a:t>theoritically</a:t>
            </a:r>
            <a:r>
              <a:rPr lang="en-US" dirty="0"/>
              <a:t> proved that by doing so, the privacy loss of each user will be no larger than its privacy budget.</a:t>
            </a:r>
          </a:p>
          <a:p>
            <a:pPr marL="139700" indent="0">
              <a:buNone/>
            </a:pPr>
            <a:endParaRPr lang="en-US" dirty="0"/>
          </a:p>
          <a:p>
            <a:pPr marL="139700" indent="0">
              <a:buNone/>
            </a:pPr>
            <a:endParaRPr lang="en-US" dirty="0"/>
          </a:p>
          <a:p>
            <a:pPr marL="139700" indent="0">
              <a:buNone/>
            </a:pPr>
            <a:r>
              <a:rPr lang="en-US" dirty="0"/>
              <a:t>In this data trading process, it's nature that everyone wants to maximize its utility, including the server. so then we study how to maximize users/servers utilities. </a:t>
            </a:r>
          </a:p>
        </p:txBody>
      </p:sp>
    </p:spTree>
    <p:extLst>
      <p:ext uri="{BB962C8B-B14F-4D97-AF65-F5344CB8AC3E}">
        <p14:creationId xmlns:p14="http://schemas.microsoft.com/office/powerpoint/2010/main" val="2539551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altLang="zh-CN" dirty="0"/>
              <a:t>we first formulate the utility of users and the server. for the users, it should be its reward minus privacy cost. </a:t>
            </a:r>
          </a:p>
          <a:p>
            <a:pPr marL="139700" indent="0">
              <a:buNone/>
            </a:pPr>
            <a:endParaRPr lang="en-US" altLang="zh-CN" dirty="0"/>
          </a:p>
          <a:p>
            <a:pPr marL="139700" indent="0">
              <a:buNone/>
            </a:pPr>
            <a:r>
              <a:rPr lang="en-US" altLang="zh-CN" dirty="0"/>
              <a:t>here the privacy cost function c measures user's cost on privacy, </a:t>
            </a:r>
            <a:r>
              <a:rPr lang="en-US" altLang="zh-CN" dirty="0" err="1"/>
              <a:t>v_i</a:t>
            </a:r>
            <a:r>
              <a:rPr lang="en-US" altLang="zh-CN" dirty="0"/>
              <a:t> is the parameter that represents the value of privacy for user </a:t>
            </a:r>
            <a:r>
              <a:rPr lang="en-US" altLang="zh-CN" dirty="0" err="1"/>
              <a:t>i</a:t>
            </a:r>
            <a:endParaRPr lang="en-US" altLang="zh-CN" dirty="0"/>
          </a:p>
          <a:p>
            <a:pPr marL="139700" indent="0">
              <a:buNone/>
            </a:pPr>
            <a:endParaRPr lang="en-US" altLang="zh-CN" dirty="0"/>
          </a:p>
          <a:p>
            <a:pPr marL="139700" indent="0">
              <a:buNone/>
            </a:pPr>
            <a:r>
              <a:rPr lang="en-US" altLang="zh-CN" dirty="0"/>
              <a:t>the privacy cost function  should admit a total ordering independently of $\</a:t>
            </a:r>
            <a:r>
              <a:rPr lang="en-US" altLang="zh-CN" dirty="0" err="1"/>
              <a:t>rho_i</a:t>
            </a:r>
            <a:r>
              <a:rPr lang="en-US" altLang="zh-CN" dirty="0"/>
              <a:t>$.</a:t>
            </a:r>
          </a:p>
          <a:p>
            <a:pPr marL="139700" indent="0">
              <a:buNone/>
            </a:pPr>
            <a:endParaRPr lang="en-US" altLang="zh-CN" dirty="0"/>
          </a:p>
          <a:p>
            <a:pPr marL="139700" indent="0">
              <a:buNone/>
            </a:pPr>
            <a:r>
              <a:rPr lang="en-US" altLang="zh-CN" dirty="0"/>
              <a:t>the following linear, exponential and quadratic functions all satisfy this requirement</a:t>
            </a:r>
          </a:p>
          <a:p>
            <a:pPr marL="139700" indent="0">
              <a:buNone/>
            </a:pPr>
            <a:endParaRPr lang="en-US" altLang="zh-CN" dirty="0"/>
          </a:p>
        </p:txBody>
      </p:sp>
    </p:spTree>
    <p:extLst>
      <p:ext uri="{BB962C8B-B14F-4D97-AF65-F5344CB8AC3E}">
        <p14:creationId xmlns:p14="http://schemas.microsoft.com/office/powerpoint/2010/main" val="3304813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2" indent="0">
              <a:buFont typeface="Arial" panose="020B0604020202020204" pitchFamily="34" charset="0"/>
              <a:buNone/>
            </a:pPr>
            <a:r>
              <a:rPr lang="en-US" sz="6600" dirty="0">
                <a:latin typeface="Cambria Math" panose="02040503050406030204" pitchFamily="18" charset="0"/>
              </a:rPr>
              <a:t>for the server, we need to model its gain from the trained model, i.e., model accuracy. </a:t>
            </a:r>
          </a:p>
          <a:p>
            <a:pPr marL="914400" lvl="2" indent="0">
              <a:buFont typeface="Arial" panose="020B0604020202020204" pitchFamily="34" charset="0"/>
              <a:buNone/>
            </a:pPr>
            <a:endParaRPr lang="en-US" sz="6600" dirty="0">
              <a:latin typeface="Cambria Math" panose="02040503050406030204" pitchFamily="18" charset="0"/>
            </a:endParaRPr>
          </a:p>
          <a:p>
            <a:pPr marL="914400" lvl="2" indent="0">
              <a:buFont typeface="Arial" panose="020B0604020202020204" pitchFamily="34" charset="0"/>
              <a:buNone/>
            </a:pPr>
            <a:r>
              <a:rPr lang="en-US" sz="6600" dirty="0">
                <a:latin typeface="Cambria Math" panose="02040503050406030204" pitchFamily="18" charset="0"/>
              </a:rPr>
              <a:t>here, we want to emphasize the contribution of users on model accuracy. if the user has small privacy budget, which means large gaussian noise and large convergence error, then the model accuracy will be low. </a:t>
            </a:r>
          </a:p>
          <a:p>
            <a:pPr marL="914400" lvl="2" indent="0">
              <a:buFont typeface="Arial" panose="020B0604020202020204" pitchFamily="34" charset="0"/>
              <a:buNone/>
            </a:pPr>
            <a:endParaRPr lang="en-US" sz="6600" dirty="0">
              <a:latin typeface="Cambria Math" panose="02040503050406030204" pitchFamily="18" charset="0"/>
            </a:endParaRPr>
          </a:p>
          <a:p>
            <a:pPr marL="914400" lvl="2" indent="0">
              <a:buFont typeface="Arial" panose="020B0604020202020204" pitchFamily="34" charset="0"/>
              <a:buNone/>
            </a:pPr>
            <a:r>
              <a:rPr lang="en-US" sz="6600" dirty="0">
                <a:latin typeface="Cambria Math" panose="02040503050406030204" pitchFamily="18" charset="0"/>
              </a:rPr>
              <a:t>in server's utility function, the first term represents the model accuracy where lambda is weight for model accuracy. </a:t>
            </a:r>
          </a:p>
          <a:p>
            <a:pPr marL="914400" lvl="2" indent="0">
              <a:buFont typeface="Arial" panose="020B0604020202020204" pitchFamily="34" charset="0"/>
              <a:buNone/>
            </a:pPr>
            <a:endParaRPr lang="en-US" sz="6600" dirty="0">
              <a:latin typeface="Cambria Math" panose="02040503050406030204" pitchFamily="18" charset="0"/>
            </a:endParaRPr>
          </a:p>
          <a:p>
            <a:pPr marL="914400" lvl="2" indent="0">
              <a:buFont typeface="Arial" panose="020B0604020202020204" pitchFamily="34" charset="0"/>
              <a:buNone/>
            </a:pPr>
            <a:r>
              <a:rPr lang="en-US" sz="6600" dirty="0">
                <a:latin typeface="Cambria Math" panose="02040503050406030204" pitchFamily="18" charset="0"/>
              </a:rPr>
              <a:t>If the Gaussian noise magnitude is zero, i.e., no noise is added to the local query result, the model will achieve the highest accuracy approaching 1. As the magnitude of the Gaussian noise increases, the accuracy will drop to 0.5, which is the probability of random guess.</a:t>
            </a:r>
          </a:p>
        </p:txBody>
      </p:sp>
    </p:spTree>
    <p:extLst>
      <p:ext uri="{BB962C8B-B14F-4D97-AF65-F5344CB8AC3E}">
        <p14:creationId xmlns:p14="http://schemas.microsoft.com/office/powerpoint/2010/main" val="3644049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a:t>now we have utilities of users and the server. </a:t>
            </a:r>
          </a:p>
          <a:p>
            <a:pPr marL="139700" indent="0">
              <a:buNone/>
            </a:pPr>
            <a:endParaRPr lang="en-US" dirty="0"/>
          </a:p>
          <a:p>
            <a:pPr marL="139700" indent="0">
              <a:buNone/>
            </a:pPr>
            <a:r>
              <a:rPr lang="en-US" dirty="0"/>
              <a:t>for user </a:t>
            </a:r>
            <a:r>
              <a:rPr lang="en-US" dirty="0" err="1"/>
              <a:t>i</a:t>
            </a:r>
            <a:r>
              <a:rPr lang="en-US" dirty="0"/>
              <a:t> it wants to have the best strategy on privacy budget that maximize </a:t>
            </a:r>
            <a:r>
              <a:rPr lang="en-US" dirty="0" err="1"/>
              <a:t>Ui</a:t>
            </a:r>
            <a:endParaRPr lang="en-US" dirty="0"/>
          </a:p>
          <a:p>
            <a:pPr marL="139700" indent="0">
              <a:buNone/>
            </a:pPr>
            <a:r>
              <a:rPr lang="en-US" dirty="0"/>
              <a:t>for the server, it wants to get the best strategy on the total reward that maximize Us</a:t>
            </a:r>
          </a:p>
          <a:p>
            <a:pPr marL="139700" indent="0">
              <a:buNone/>
            </a:pPr>
            <a:endParaRPr lang="en-US" dirty="0"/>
          </a:p>
          <a:p>
            <a:pPr marL="139700" indent="0">
              <a:buNone/>
            </a:pPr>
            <a:r>
              <a:rPr lang="en-US" dirty="0"/>
              <a:t>we solve this problem using a two-stage  </a:t>
            </a:r>
            <a:r>
              <a:rPr lang="en-US" dirty="0" err="1"/>
              <a:t>stackelberg</a:t>
            </a:r>
            <a:r>
              <a:rPr lang="en-US" dirty="0"/>
              <a:t> game. </a:t>
            </a:r>
          </a:p>
          <a:p>
            <a:pPr marL="139700" indent="0">
              <a:buNone/>
            </a:pPr>
            <a:endParaRPr lang="en-US" dirty="0"/>
          </a:p>
          <a:p>
            <a:pPr marL="139700" indent="0">
              <a:buNone/>
            </a:pPr>
            <a:r>
              <a:rPr lang="en-US" dirty="0"/>
              <a:t>at the first stage, server </a:t>
            </a:r>
            <a:r>
              <a:rPr lang="en-US" dirty="0" err="1"/>
              <a:t>anounces</a:t>
            </a:r>
            <a:r>
              <a:rPr lang="en-US" dirty="0"/>
              <a:t> a total reward R to all users.</a:t>
            </a:r>
          </a:p>
          <a:p>
            <a:pPr marL="139700" indent="0">
              <a:buNone/>
            </a:pPr>
            <a:endParaRPr lang="en-US" dirty="0"/>
          </a:p>
          <a:p>
            <a:pPr marL="139700" indent="0">
              <a:buNone/>
            </a:pPr>
            <a:r>
              <a:rPr lang="en-US" dirty="0"/>
              <a:t>then at the second stage, each user strategizes its privacy budget to maximize its utility. </a:t>
            </a:r>
          </a:p>
          <a:p>
            <a:pPr marL="139700" indent="0">
              <a:buNone/>
            </a:pPr>
            <a:endParaRPr lang="en-US" dirty="0"/>
          </a:p>
          <a:p>
            <a:pPr marL="139700" indent="0">
              <a:buNone/>
            </a:pPr>
            <a:r>
              <a:rPr lang="en-US" dirty="0"/>
              <a:t>note that the second stage is a non-cooperative game which will generate stable strategies for all users given a R</a:t>
            </a:r>
          </a:p>
          <a:p>
            <a:pPr marL="139700" indent="0">
              <a:buNone/>
            </a:pPr>
            <a:endParaRPr lang="en-US" dirty="0"/>
          </a:p>
          <a:p>
            <a:pPr marL="139700" indent="0">
              <a:buNone/>
            </a:pPr>
            <a:r>
              <a:rPr lang="en-US" dirty="0"/>
              <a:t>the server knows that there always exists a stable </a:t>
            </a:r>
            <a:r>
              <a:rPr lang="en-US" dirty="0" err="1"/>
              <a:t>stragies</a:t>
            </a:r>
            <a:r>
              <a:rPr lang="en-US" dirty="0"/>
              <a:t> for users, which is a function of R. Then it uses this stable </a:t>
            </a:r>
            <a:r>
              <a:rPr lang="en-US" dirty="0" err="1"/>
              <a:t>stragies</a:t>
            </a:r>
            <a:r>
              <a:rPr lang="en-US" dirty="0"/>
              <a:t> to compute the optimal total reward and </a:t>
            </a:r>
            <a:r>
              <a:rPr lang="en-US" dirty="0" err="1"/>
              <a:t>anounces</a:t>
            </a:r>
            <a:r>
              <a:rPr lang="en-US" dirty="0"/>
              <a:t> to users, so that users can compute their optimal privacy budget.</a:t>
            </a:r>
          </a:p>
          <a:p>
            <a:pPr marL="139700" indent="0">
              <a:buNone/>
            </a:pPr>
            <a:endParaRPr lang="en-US" dirty="0"/>
          </a:p>
          <a:p>
            <a:pPr marL="139700" indent="0">
              <a:buNone/>
            </a:pPr>
            <a:r>
              <a:rPr lang="en-US" dirty="0"/>
              <a:t>note that only users with positive strategies with participate the task.</a:t>
            </a:r>
          </a:p>
          <a:p>
            <a:pPr marL="139700" indent="0">
              <a:buNone/>
            </a:pPr>
            <a:endParaRPr lang="en-US" dirty="0"/>
          </a:p>
        </p:txBody>
      </p:sp>
    </p:spTree>
    <p:extLst>
      <p:ext uri="{BB962C8B-B14F-4D97-AF65-F5344CB8AC3E}">
        <p14:creationId xmlns:p14="http://schemas.microsoft.com/office/powerpoint/2010/main" val="1968903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a:t>We simulate the </a:t>
            </a:r>
            <a:r>
              <a:rPr lang="en-US" sz="1100" dirty="0"/>
              <a:t>Two-Stage </a:t>
            </a:r>
            <a:r>
              <a:rPr lang="en-US" sz="1100" dirty="0" err="1"/>
              <a:t>Stackelberg</a:t>
            </a:r>
            <a:r>
              <a:rPr lang="en-US" sz="1100" dirty="0"/>
              <a:t> Game process to maximize the utilities of users and server under various system settings. Specifically, we first observe the results under different number of users, ranging from 100 to 1000. as we mentioned, only users with positive privacy budgets will participate the task, we can see that as the number of users interested in the task increases, the number of participants increases. also, the utility of server will increase, and , It’s expected to see that this trend will diminish.</a:t>
            </a:r>
            <a:endParaRPr lang="en-US" dirty="0"/>
          </a:p>
        </p:txBody>
      </p:sp>
    </p:spTree>
    <p:extLst>
      <p:ext uri="{BB962C8B-B14F-4D97-AF65-F5344CB8AC3E}">
        <p14:creationId xmlns:p14="http://schemas.microsoft.com/office/powerpoint/2010/main" val="1496928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a:t>For the utility of users, we report the average value and the corresponding variance. We can see that users’ utilities will decrease on average and become less diverge due to greater competition.</a:t>
            </a:r>
          </a:p>
        </p:txBody>
      </p:sp>
    </p:spTree>
    <p:extLst>
      <p:ext uri="{BB962C8B-B14F-4D97-AF65-F5344CB8AC3E}">
        <p14:creationId xmlns:p14="http://schemas.microsoft.com/office/powerpoint/2010/main" val="3709955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a:t>Then, we observe the results under different settings of privacy values. </a:t>
            </a:r>
          </a:p>
          <a:p>
            <a:pPr marL="139700" indent="0">
              <a:buNone/>
            </a:pPr>
            <a:r>
              <a:rPr lang="en-US" dirty="0"/>
              <a:t>Actually, we assume that each privacy value is sampled uniformly from 1 to \</a:t>
            </a:r>
            <a:r>
              <a:rPr lang="en-US" dirty="0" err="1"/>
              <a:t>nu_max</a:t>
            </a:r>
            <a:r>
              <a:rPr lang="en-US" dirty="0"/>
              <a:t>. </a:t>
            </a:r>
          </a:p>
          <a:p>
            <a:pPr marL="139700" indent="0">
              <a:buNone/>
            </a:pPr>
            <a:r>
              <a:rPr lang="en-US" dirty="0"/>
              <a:t>As the range of privacy values increases, the number of participates and utility of server decrease as the privacy becomes more expensive. </a:t>
            </a:r>
          </a:p>
        </p:txBody>
      </p:sp>
    </p:spTree>
    <p:extLst>
      <p:ext uri="{BB962C8B-B14F-4D97-AF65-F5344CB8AC3E}">
        <p14:creationId xmlns:p14="http://schemas.microsoft.com/office/powerpoint/2010/main" val="4218256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a:t>In return, the utility of users increase on average and become more diverge.</a:t>
            </a:r>
          </a:p>
        </p:txBody>
      </p:sp>
    </p:spTree>
    <p:extLst>
      <p:ext uri="{BB962C8B-B14F-4D97-AF65-F5344CB8AC3E}">
        <p14:creationId xmlns:p14="http://schemas.microsoft.com/office/powerpoint/2010/main" val="86131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1132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597293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In the recent years, we see an increasing number of smart devices, like smart phones, smart watches, come out and interact with our daily life. </a:t>
            </a:r>
          </a:p>
          <a:p>
            <a:pPr marL="139700" indent="0">
              <a:buNone/>
            </a:pPr>
            <a:r>
              <a:rPr lang="en-US" sz="1100" b="0" i="0" u="none" strike="noStrike" cap="none" dirty="0">
                <a:solidFill>
                  <a:srgbClr val="000000"/>
                </a:solidFill>
                <a:effectLst/>
                <a:latin typeface="Arial"/>
                <a:ea typeface="Arial"/>
                <a:cs typeface="Arial"/>
                <a:sym typeface="Arial"/>
              </a:rPr>
              <a:t>And everyday these smart devices constantly generate a huge volumes of data…</a:t>
            </a:r>
          </a:p>
          <a:p>
            <a:pPr marL="139700" indent="0">
              <a:buNone/>
            </a:pPr>
            <a:r>
              <a:rPr lang="en-US" sz="1100" b="0" i="0" u="none" strike="noStrike" cap="none" dirty="0">
                <a:solidFill>
                  <a:srgbClr val="000000"/>
                </a:solidFill>
                <a:effectLst/>
                <a:latin typeface="Arial"/>
                <a:ea typeface="Arial"/>
                <a:cs typeface="Arial"/>
                <a:sym typeface="Arial"/>
              </a:rPr>
              <a:t>And we all know that these data are precious because nowadays machine learning techniques enable us to leverage these data to provide better products and smarter services.</a:t>
            </a:r>
          </a:p>
          <a:p>
            <a:pPr marL="139700" indent="0">
              <a:buNone/>
            </a:pP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While in practice,  how do we use these data with machine learning techniques? Or How to learn from the data that is born at the edge?</a:t>
            </a:r>
          </a:p>
          <a:p>
            <a:pPr marL="139700" indent="0">
              <a:buNone/>
            </a:pPr>
            <a:endParaRPr lang="en-US" sz="1100" b="0" i="0" u="none" strike="noStrike" cap="none" dirty="0">
              <a:solidFill>
                <a:srgbClr val="000000"/>
              </a:solidFill>
              <a:effectLst/>
              <a:latin typeface="Arial"/>
              <a:ea typeface="Arial"/>
              <a:cs typeface="Arial"/>
              <a:sym typeface="Arial"/>
            </a:endParaRPr>
          </a:p>
          <a:p>
            <a:pPr marL="139700" indent="0">
              <a:buNone/>
            </a:pPr>
            <a:endParaRPr lang="en-US" sz="1100" b="0" i="0" u="none" strike="noStrike" cap="none" dirty="0">
              <a:solidFill>
                <a:srgbClr val="000000"/>
              </a:solidFill>
              <a:effectLst/>
              <a:latin typeface="Arial"/>
              <a:ea typeface="Arial"/>
              <a:cs typeface="Arial"/>
              <a:sym typeface="Arial"/>
            </a:endParaRPr>
          </a:p>
          <a:p>
            <a:pPr marL="139700" indent="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36638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In the recent years, we see an increasing number of smart devices, like smart phones, smart watches, come out and interact with our daily life. </a:t>
            </a:r>
          </a:p>
          <a:p>
            <a:pPr marL="139700" indent="0">
              <a:buNone/>
            </a:pPr>
            <a:r>
              <a:rPr lang="en-US" sz="1100" b="0" i="0" u="none" strike="noStrike" cap="none" dirty="0">
                <a:solidFill>
                  <a:srgbClr val="000000"/>
                </a:solidFill>
                <a:effectLst/>
                <a:latin typeface="Arial"/>
                <a:ea typeface="Arial"/>
                <a:cs typeface="Arial"/>
                <a:sym typeface="Arial"/>
              </a:rPr>
              <a:t>And everyday these smart devices constantly generate a huge volumes of data…</a:t>
            </a:r>
          </a:p>
          <a:p>
            <a:pPr marL="139700" indent="0">
              <a:buNone/>
            </a:pPr>
            <a:r>
              <a:rPr lang="en-US" sz="1100" b="0" i="0" u="none" strike="noStrike" cap="none" dirty="0">
                <a:solidFill>
                  <a:srgbClr val="000000"/>
                </a:solidFill>
                <a:effectLst/>
                <a:latin typeface="Arial"/>
                <a:ea typeface="Arial"/>
                <a:cs typeface="Arial"/>
                <a:sym typeface="Arial"/>
              </a:rPr>
              <a:t>And we all know that these data are precious because nowadays machine learning techniques enable us to leverage these data to provide better products and smarter services.</a:t>
            </a:r>
          </a:p>
          <a:p>
            <a:pPr marL="139700" indent="0">
              <a:buNone/>
            </a:pP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While in practice,  how do we use these data with machine learning techniques? Or How to learn from the data that is born at the edge?</a:t>
            </a:r>
          </a:p>
          <a:p>
            <a:pPr marL="139700" indent="0">
              <a:buNone/>
            </a:pPr>
            <a:endParaRPr lang="en-US" sz="1100" b="0" i="0" u="none" strike="noStrike" cap="none" dirty="0">
              <a:solidFill>
                <a:srgbClr val="000000"/>
              </a:solidFill>
              <a:effectLst/>
              <a:latin typeface="Arial"/>
              <a:ea typeface="Arial"/>
              <a:cs typeface="Arial"/>
              <a:sym typeface="Arial"/>
            </a:endParaRPr>
          </a:p>
          <a:p>
            <a:pPr marL="139700" indent="0">
              <a:buNone/>
            </a:pPr>
            <a:endParaRPr lang="en-US" sz="1100" b="0" i="0" u="none" strike="noStrike" cap="none" dirty="0">
              <a:solidFill>
                <a:srgbClr val="000000"/>
              </a:solidFill>
              <a:effectLst/>
              <a:latin typeface="Arial"/>
              <a:ea typeface="Arial"/>
              <a:cs typeface="Arial"/>
              <a:sym typeface="Arial"/>
            </a:endParaRPr>
          </a:p>
          <a:p>
            <a:pPr marL="139700" indent="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555731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a:t>Will, to mitigate the latency in the inference phase, we can move the inference to the device. Which means, we still gather the data and train the model in the cloud. But then, the cloud server sends the trained model to the device so that the inference can be done on device. </a:t>
            </a:r>
          </a:p>
          <a:p>
            <a:pPr marL="139700" indent="0">
              <a:buNone/>
            </a:pPr>
            <a:endParaRPr lang="en-US" dirty="0"/>
          </a:p>
          <a:p>
            <a:pPr marL="139700" indent="0">
              <a:buNone/>
            </a:pPr>
            <a:r>
              <a:rPr lang="en-US" dirty="0"/>
              <a:t>But, the privacy loss is still high. </a:t>
            </a:r>
          </a:p>
        </p:txBody>
      </p:sp>
    </p:spTree>
    <p:extLst>
      <p:ext uri="{BB962C8B-B14F-4D97-AF65-F5344CB8AC3E}">
        <p14:creationId xmlns:p14="http://schemas.microsoft.com/office/powerpoint/2010/main" val="3920323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sz="400" dirty="0"/>
              <a:t>So the most intuitive way is to learn the model on-device.</a:t>
            </a:r>
          </a:p>
          <a:p>
            <a:pPr marL="139700" indent="0">
              <a:buNone/>
            </a:pPr>
            <a:endParaRPr lang="en-US" sz="400" dirty="0"/>
          </a:p>
          <a:p>
            <a:pPr marL="139700" indent="0">
              <a:buNone/>
            </a:pPr>
            <a:r>
              <a:rPr lang="en-US" sz="400" dirty="0"/>
              <a:t>In this case, everyone learns its own model on its device without moving the data to anywhere else, so that there has no privacy loss and the learned model is personalized which captures user’s own opinions or habits. </a:t>
            </a:r>
          </a:p>
          <a:p>
            <a:pPr marL="139700" indent="0">
              <a:buNone/>
            </a:pPr>
            <a:endParaRPr lang="en-US" sz="400" dirty="0"/>
          </a:p>
          <a:p>
            <a:pPr marL="139700" indent="0">
              <a:buNone/>
            </a:pPr>
            <a:r>
              <a:rPr lang="en-US" sz="400" dirty="0"/>
              <a:t>However, in this case, the user cannot exploit new experience and benefit from others’ data.</a:t>
            </a:r>
          </a:p>
        </p:txBody>
      </p:sp>
    </p:spTree>
    <p:extLst>
      <p:ext uri="{BB962C8B-B14F-4D97-AF65-F5344CB8AC3E}">
        <p14:creationId xmlns:p14="http://schemas.microsoft.com/office/powerpoint/2010/main" val="1693378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a:t>So, to learn from more data, we can gather the data to the cloud and do training and prediction in the cloud. </a:t>
            </a:r>
          </a:p>
          <a:p>
            <a:pPr marL="139700" indent="0">
              <a:buNone/>
            </a:pPr>
            <a:endParaRPr lang="en-US" dirty="0"/>
          </a:p>
          <a:p>
            <a:pPr marL="139700" indent="0">
              <a:buNone/>
            </a:pPr>
            <a:r>
              <a:rPr lang="en-US" dirty="0"/>
              <a:t>So in this case, everyone first sends its data to the cloud. And then the cloud server trains a model on the collected data. After the training, the user can downloads the model for inference. </a:t>
            </a:r>
          </a:p>
          <a:p>
            <a:pPr marL="139700" indent="0">
              <a:buNone/>
            </a:pPr>
            <a:endParaRPr lang="en-US" dirty="0"/>
          </a:p>
          <a:p>
            <a:pPr marL="139700" indent="0">
              <a:buNone/>
            </a:pPr>
            <a:r>
              <a:rPr lang="en-US" dirty="0"/>
              <a:t>This method allows users benefit from others data. But, the privacy of users will be compromised as they need to share their raw data to the cloud.</a:t>
            </a:r>
          </a:p>
        </p:txBody>
      </p:sp>
    </p:spTree>
    <p:extLst>
      <p:ext uri="{BB962C8B-B14F-4D97-AF65-F5344CB8AC3E}">
        <p14:creationId xmlns:p14="http://schemas.microsoft.com/office/powerpoint/2010/main" val="432486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a:t>So to mitigate the privacy leakage, federated learning is proposed to allow users collaboratively train a model while keeping their data at the edge. </a:t>
            </a:r>
          </a:p>
          <a:p>
            <a:pPr marL="139700" indent="0">
              <a:buNone/>
            </a:pPr>
            <a:endParaRPr lang="en-US" dirty="0"/>
          </a:p>
          <a:p>
            <a:pPr marL="139700" indent="0">
              <a:buNone/>
            </a:pPr>
            <a:r>
              <a:rPr lang="en-US" dirty="0"/>
              <a:t>Basically, in federated learning, edge devices iteratively train a model under the coordinate of cloud server. At each iteration, devices download the model parameter from the server and then query local dataset, e.g., compute gradient. Next, devices send the querying results back to the server where all querying results will be aggregated to update the model parameter. </a:t>
            </a:r>
          </a:p>
          <a:p>
            <a:pPr marL="139700" indent="0">
              <a:buNone/>
            </a:pPr>
            <a:endParaRPr lang="en-US" dirty="0"/>
          </a:p>
          <a:p>
            <a:pPr marL="139700" indent="0">
              <a:buNone/>
            </a:pPr>
            <a:r>
              <a:rPr lang="en-US" dirty="0"/>
              <a:t>We can see that since everyone keeps their data locally, the privacy loss will be reduced. But still, the querying results contain privacy information about the local dataset. </a:t>
            </a:r>
          </a:p>
          <a:p>
            <a:pPr marL="139700" indent="0">
              <a:buNone/>
            </a:pPr>
            <a:endParaRPr lang="en-US" dirty="0"/>
          </a:p>
          <a:p>
            <a:pPr marL="139700" indent="0">
              <a:buNone/>
            </a:pPr>
            <a:r>
              <a:rPr lang="en-US" dirty="0"/>
              <a:t>And it’s easy for attackers to infer the raw data using membership attack or reconstruction attack.</a:t>
            </a:r>
          </a:p>
          <a:p>
            <a:pPr marL="139700" indent="0">
              <a:buNone/>
            </a:pPr>
            <a:endParaRPr lang="en-US" dirty="0"/>
          </a:p>
          <a:p>
            <a:pPr marL="139700" indent="0">
              <a:buNone/>
            </a:pPr>
            <a:r>
              <a:rPr lang="en-US" dirty="0"/>
              <a:t>So users still have privacy concern, which will prevent them from contributing their data in federated learning.</a:t>
            </a:r>
          </a:p>
          <a:p>
            <a:pPr marL="139700" indent="0">
              <a:buNone/>
            </a:pPr>
            <a:endParaRPr lang="en-US" dirty="0"/>
          </a:p>
          <a:p>
            <a:pPr marL="139700" indent="0">
              <a:buNone/>
            </a:pPr>
            <a:r>
              <a:rPr lang="en-US" dirty="0"/>
              <a:t>In this paper, we study the problem that how to motivate users to participate in FL tasks.</a:t>
            </a:r>
          </a:p>
        </p:txBody>
      </p:sp>
    </p:spTree>
    <p:extLst>
      <p:ext uri="{BB962C8B-B14F-4D97-AF65-F5344CB8AC3E}">
        <p14:creationId xmlns:p14="http://schemas.microsoft.com/office/powerpoint/2010/main" val="3749148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a:t>The most intuitive way is to use the monetary reward, i.e., ask users to trade their private data for federated learning tasks. In this case, users will obtain monetary reward according to their contributions, by sacrificing their privacy. For the server, it can obtain a model trained on sensitive data by paying all participants.</a:t>
            </a:r>
          </a:p>
        </p:txBody>
      </p:sp>
    </p:spTree>
    <p:extLst>
      <p:ext uri="{BB962C8B-B14F-4D97-AF65-F5344CB8AC3E}">
        <p14:creationId xmlns:p14="http://schemas.microsoft.com/office/powerpoint/2010/main" val="4026860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a:t>We first propose a data trading system for federated learning tasks. During the data trading process, at first, the server needs to broadcast the learning task description to all users that are interested in trading their data. The learning task description should include the goal of task and the type of data, e.g., classify animal images, the query function that specify how to query the local dataset, the privacy compensation function that tell users how their rewards are computed, and the total reward the server has. </a:t>
            </a:r>
          </a:p>
        </p:txBody>
      </p:sp>
    </p:spTree>
    <p:extLst>
      <p:ext uri="{BB962C8B-B14F-4D97-AF65-F5344CB8AC3E}">
        <p14:creationId xmlns:p14="http://schemas.microsoft.com/office/powerpoint/2010/main" val="60853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a:t>After receiving the learning task description from the server, users will decide whether to participate the task or not. If they are going to participate, they will send their privacy budgets to the server. </a:t>
            </a:r>
          </a:p>
          <a:p>
            <a:pPr marL="139700" indent="0">
              <a:buNone/>
            </a:pPr>
            <a:endParaRPr lang="en-US" dirty="0"/>
          </a:p>
          <a:p>
            <a:pPr marL="139700" indent="0">
              <a:buNone/>
            </a:pPr>
            <a:r>
              <a:rPr lang="en-US" dirty="0"/>
              <a:t>Here, we use the notion differential privacy to measure the privacy. Specifically, we use the \rho zero concentrated differential privacy (in short \rho </a:t>
            </a:r>
            <a:r>
              <a:rPr lang="en-US" dirty="0" err="1"/>
              <a:t>zcdp</a:t>
            </a:r>
            <a:r>
              <a:rPr lang="en-US" dirty="0"/>
              <a:t>), and if my privacy budget is \rho,  it means that my privacy loss should be no larger than \rho</a:t>
            </a:r>
          </a:p>
        </p:txBody>
      </p:sp>
    </p:spTree>
    <p:extLst>
      <p:ext uri="{BB962C8B-B14F-4D97-AF65-F5344CB8AC3E}">
        <p14:creationId xmlns:p14="http://schemas.microsoft.com/office/powerpoint/2010/main" val="928381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a:t>then, the server will pay users according to their privacy budget \rho</a:t>
            </a:r>
          </a:p>
          <a:p>
            <a:pPr marL="139700" indent="0">
              <a:buNone/>
            </a:pPr>
            <a:r>
              <a:rPr lang="en-US" dirty="0"/>
              <a:t>here, we design the privacy compensation function to satisfy that users with higher privacy budgets will obtain more rewards.</a:t>
            </a:r>
          </a:p>
        </p:txBody>
      </p:sp>
    </p:spTree>
    <p:extLst>
      <p:ext uri="{BB962C8B-B14F-4D97-AF65-F5344CB8AC3E}">
        <p14:creationId xmlns:p14="http://schemas.microsoft.com/office/powerpoint/2010/main" val="2978188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982839" y="2933212"/>
            <a:ext cx="23897035" cy="6239816"/>
          </a:xfrm>
        </p:spPr>
        <p:txBody>
          <a:bodyPr anchor="b"/>
          <a:lstStyle>
            <a:lvl1pPr algn="ctr">
              <a:defRPr sz="15680"/>
            </a:lvl1pPr>
          </a:lstStyle>
          <a:p>
            <a:r>
              <a:rPr lang="en-US"/>
              <a:t>Click to edit Master title style</a:t>
            </a:r>
            <a:endParaRPr lang="en-US" dirty="0"/>
          </a:p>
        </p:txBody>
      </p:sp>
      <p:sp>
        <p:nvSpPr>
          <p:cNvPr id="3" name="Subtitle 2"/>
          <p:cNvSpPr>
            <a:spLocks noGrp="1"/>
          </p:cNvSpPr>
          <p:nvPr>
            <p:ph type="subTitle" idx="1"/>
          </p:nvPr>
        </p:nvSpPr>
        <p:spPr>
          <a:xfrm>
            <a:off x="3982839" y="9413660"/>
            <a:ext cx="23897035" cy="4327211"/>
          </a:xfrm>
        </p:spPr>
        <p:txBody>
          <a:bodyPr/>
          <a:lstStyle>
            <a:lvl1pPr marL="0" indent="0" algn="ctr">
              <a:buNone/>
              <a:defRPr sz="6272"/>
            </a:lvl1pPr>
            <a:lvl2pPr marL="1194846" indent="0" algn="ctr">
              <a:buNone/>
              <a:defRPr sz="5227"/>
            </a:lvl2pPr>
            <a:lvl3pPr marL="2389693" indent="0" algn="ctr">
              <a:buNone/>
              <a:defRPr sz="4704"/>
            </a:lvl3pPr>
            <a:lvl4pPr marL="3584539" indent="0" algn="ctr">
              <a:buNone/>
              <a:defRPr sz="4181"/>
            </a:lvl4pPr>
            <a:lvl5pPr marL="4779386" indent="0" algn="ctr">
              <a:buNone/>
              <a:defRPr sz="4181"/>
            </a:lvl5pPr>
            <a:lvl6pPr marL="5974232" indent="0" algn="ctr">
              <a:buNone/>
              <a:defRPr sz="4181"/>
            </a:lvl6pPr>
            <a:lvl7pPr marL="7169079" indent="0" algn="ctr">
              <a:buNone/>
              <a:defRPr sz="4181"/>
            </a:lvl7pPr>
            <a:lvl8pPr marL="8363925" indent="0" algn="ctr">
              <a:buNone/>
              <a:defRPr sz="4181"/>
            </a:lvl8pPr>
            <a:lvl9pPr marL="9558772" indent="0" algn="ctr">
              <a:buNone/>
              <a:defRPr sz="4181"/>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DFD039-DA30-E840-81CF-4EEF40912400}" type="datetime1">
              <a:rPr lang="en-US" smtClean="0"/>
              <a:t>11/29/20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280652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6C6A47-DF42-564A-A90A-9CF828122994}" type="datetime1">
              <a:rPr lang="en-US" smtClean="0"/>
              <a:t>11/29/20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085497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2801754" y="954227"/>
            <a:ext cx="6870397" cy="1518880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190561" y="954227"/>
            <a:ext cx="20212909" cy="1518880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70FC2-CA51-AA4F-85E7-2F9A14D44368}" type="datetime1">
              <a:rPr lang="en-US" smtClean="0"/>
              <a:t>11/29/20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834022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18803C-D66E-9046-8D4C-AE93980C013E}" type="datetime1">
              <a:rPr lang="en-US" smtClean="0"/>
              <a:t>11/29/20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515861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73966" y="4468275"/>
            <a:ext cx="27481590" cy="7455417"/>
          </a:xfrm>
        </p:spPr>
        <p:txBody>
          <a:bodyPr anchor="b"/>
          <a:lstStyle>
            <a:lvl1pPr>
              <a:defRPr sz="15680"/>
            </a:lvl1pPr>
          </a:lstStyle>
          <a:p>
            <a:r>
              <a:rPr lang="en-US"/>
              <a:t>Click to edit Master title style</a:t>
            </a:r>
            <a:endParaRPr lang="en-US" dirty="0"/>
          </a:p>
        </p:txBody>
      </p:sp>
      <p:sp>
        <p:nvSpPr>
          <p:cNvPr id="3" name="Text Placeholder 2"/>
          <p:cNvSpPr>
            <a:spLocks noGrp="1"/>
          </p:cNvSpPr>
          <p:nvPr>
            <p:ph type="body" idx="1"/>
          </p:nvPr>
        </p:nvSpPr>
        <p:spPr>
          <a:xfrm>
            <a:off x="2173966" y="11994223"/>
            <a:ext cx="27481590" cy="3920628"/>
          </a:xfrm>
        </p:spPr>
        <p:txBody>
          <a:bodyPr/>
          <a:lstStyle>
            <a:lvl1pPr marL="0" indent="0">
              <a:buNone/>
              <a:defRPr sz="6272">
                <a:solidFill>
                  <a:schemeClr val="tx1">
                    <a:tint val="75000"/>
                  </a:schemeClr>
                </a:solidFill>
              </a:defRPr>
            </a:lvl1pPr>
            <a:lvl2pPr marL="1194846" indent="0">
              <a:buNone/>
              <a:defRPr sz="5227">
                <a:solidFill>
                  <a:schemeClr val="tx1">
                    <a:tint val="75000"/>
                  </a:schemeClr>
                </a:solidFill>
              </a:defRPr>
            </a:lvl2pPr>
            <a:lvl3pPr marL="2389693" indent="0">
              <a:buNone/>
              <a:defRPr sz="4704">
                <a:solidFill>
                  <a:schemeClr val="tx1">
                    <a:tint val="75000"/>
                  </a:schemeClr>
                </a:solidFill>
              </a:defRPr>
            </a:lvl3pPr>
            <a:lvl4pPr marL="3584539" indent="0">
              <a:buNone/>
              <a:defRPr sz="4181">
                <a:solidFill>
                  <a:schemeClr val="tx1">
                    <a:tint val="75000"/>
                  </a:schemeClr>
                </a:solidFill>
              </a:defRPr>
            </a:lvl4pPr>
            <a:lvl5pPr marL="4779386" indent="0">
              <a:buNone/>
              <a:defRPr sz="4181">
                <a:solidFill>
                  <a:schemeClr val="tx1">
                    <a:tint val="75000"/>
                  </a:schemeClr>
                </a:solidFill>
              </a:defRPr>
            </a:lvl5pPr>
            <a:lvl6pPr marL="5974232" indent="0">
              <a:buNone/>
              <a:defRPr sz="4181">
                <a:solidFill>
                  <a:schemeClr val="tx1">
                    <a:tint val="75000"/>
                  </a:schemeClr>
                </a:solidFill>
              </a:defRPr>
            </a:lvl6pPr>
            <a:lvl7pPr marL="7169079" indent="0">
              <a:buNone/>
              <a:defRPr sz="4181">
                <a:solidFill>
                  <a:schemeClr val="tx1">
                    <a:tint val="75000"/>
                  </a:schemeClr>
                </a:solidFill>
              </a:defRPr>
            </a:lvl7pPr>
            <a:lvl8pPr marL="8363925" indent="0">
              <a:buNone/>
              <a:defRPr sz="4181">
                <a:solidFill>
                  <a:schemeClr val="tx1">
                    <a:tint val="75000"/>
                  </a:schemeClr>
                </a:solidFill>
              </a:defRPr>
            </a:lvl8pPr>
            <a:lvl9pPr marL="9558772" indent="0">
              <a:buNone/>
              <a:defRPr sz="418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3F971B-A991-344A-B609-47C7AF824CE4}" type="datetime1">
              <a:rPr lang="en-US" smtClean="0"/>
              <a:t>11/29/20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81709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190562" y="4771135"/>
            <a:ext cx="13541653" cy="11371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130498" y="4771135"/>
            <a:ext cx="13541653" cy="11371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ECDC1D-EAF0-C34B-AEEB-4B6D7D7C38A3}" type="datetime1">
              <a:rPr lang="en-US" smtClean="0"/>
              <a:t>11/29/20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682080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712" y="954228"/>
            <a:ext cx="27481590" cy="34642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2194713" y="4393595"/>
            <a:ext cx="13479420" cy="2153233"/>
          </a:xfrm>
        </p:spPr>
        <p:txBody>
          <a:bodyPr anchor="b"/>
          <a:lstStyle>
            <a:lvl1pPr marL="0" indent="0">
              <a:buNone/>
              <a:defRPr sz="6272" b="1"/>
            </a:lvl1pPr>
            <a:lvl2pPr marL="1194846" indent="0">
              <a:buNone/>
              <a:defRPr sz="5227" b="1"/>
            </a:lvl2pPr>
            <a:lvl3pPr marL="2389693" indent="0">
              <a:buNone/>
              <a:defRPr sz="4704" b="1"/>
            </a:lvl3pPr>
            <a:lvl4pPr marL="3584539" indent="0">
              <a:buNone/>
              <a:defRPr sz="4181" b="1"/>
            </a:lvl4pPr>
            <a:lvl5pPr marL="4779386" indent="0">
              <a:buNone/>
              <a:defRPr sz="4181" b="1"/>
            </a:lvl5pPr>
            <a:lvl6pPr marL="5974232" indent="0">
              <a:buNone/>
              <a:defRPr sz="4181" b="1"/>
            </a:lvl6pPr>
            <a:lvl7pPr marL="7169079" indent="0">
              <a:buNone/>
              <a:defRPr sz="4181" b="1"/>
            </a:lvl7pPr>
            <a:lvl8pPr marL="8363925" indent="0">
              <a:buNone/>
              <a:defRPr sz="4181" b="1"/>
            </a:lvl8pPr>
            <a:lvl9pPr marL="9558772" indent="0">
              <a:buNone/>
              <a:defRPr sz="4181" b="1"/>
            </a:lvl9pPr>
          </a:lstStyle>
          <a:p>
            <a:pPr lvl="0"/>
            <a:r>
              <a:rPr lang="en-US"/>
              <a:t>Click to edit Master text styles</a:t>
            </a:r>
          </a:p>
        </p:txBody>
      </p:sp>
      <p:sp>
        <p:nvSpPr>
          <p:cNvPr id="4" name="Content Placeholder 3"/>
          <p:cNvSpPr>
            <a:spLocks noGrp="1"/>
          </p:cNvSpPr>
          <p:nvPr>
            <p:ph sz="half" idx="2"/>
          </p:nvPr>
        </p:nvSpPr>
        <p:spPr>
          <a:xfrm>
            <a:off x="2194713" y="6546828"/>
            <a:ext cx="13479420" cy="9629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130499" y="4393595"/>
            <a:ext cx="13545803" cy="2153233"/>
          </a:xfrm>
        </p:spPr>
        <p:txBody>
          <a:bodyPr anchor="b"/>
          <a:lstStyle>
            <a:lvl1pPr marL="0" indent="0">
              <a:buNone/>
              <a:defRPr sz="6272" b="1"/>
            </a:lvl1pPr>
            <a:lvl2pPr marL="1194846" indent="0">
              <a:buNone/>
              <a:defRPr sz="5227" b="1"/>
            </a:lvl2pPr>
            <a:lvl3pPr marL="2389693" indent="0">
              <a:buNone/>
              <a:defRPr sz="4704" b="1"/>
            </a:lvl3pPr>
            <a:lvl4pPr marL="3584539" indent="0">
              <a:buNone/>
              <a:defRPr sz="4181" b="1"/>
            </a:lvl4pPr>
            <a:lvl5pPr marL="4779386" indent="0">
              <a:buNone/>
              <a:defRPr sz="4181" b="1"/>
            </a:lvl5pPr>
            <a:lvl6pPr marL="5974232" indent="0">
              <a:buNone/>
              <a:defRPr sz="4181" b="1"/>
            </a:lvl6pPr>
            <a:lvl7pPr marL="7169079" indent="0">
              <a:buNone/>
              <a:defRPr sz="4181" b="1"/>
            </a:lvl7pPr>
            <a:lvl8pPr marL="8363925" indent="0">
              <a:buNone/>
              <a:defRPr sz="4181" b="1"/>
            </a:lvl8pPr>
            <a:lvl9pPr marL="9558772" indent="0">
              <a:buNone/>
              <a:defRPr sz="4181" b="1"/>
            </a:lvl9pPr>
          </a:lstStyle>
          <a:p>
            <a:pPr lvl="0"/>
            <a:r>
              <a:rPr lang="en-US"/>
              <a:t>Click to edit Master text styles</a:t>
            </a:r>
          </a:p>
        </p:txBody>
      </p:sp>
      <p:sp>
        <p:nvSpPr>
          <p:cNvPr id="6" name="Content Placeholder 5"/>
          <p:cNvSpPr>
            <a:spLocks noGrp="1"/>
          </p:cNvSpPr>
          <p:nvPr>
            <p:ph sz="quarter" idx="4"/>
          </p:nvPr>
        </p:nvSpPr>
        <p:spPr>
          <a:xfrm>
            <a:off x="16130499" y="6546828"/>
            <a:ext cx="13545803" cy="9629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19B62E-2D9D-D442-B3BA-354512A7233A}" type="datetime1">
              <a:rPr lang="en-US" smtClean="0"/>
              <a:t>11/29/20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981985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4F98217-9547-184B-9018-78DEE2BA0BA0}" type="datetime1">
              <a:rPr lang="en-US" smtClean="0"/>
              <a:t>11/29/20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451177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6693B9-EC59-AC40-9DD8-4AA36787DA97}" type="datetime1">
              <a:rPr lang="en-US" smtClean="0"/>
              <a:t>11/29/20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409075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713" y="1194858"/>
            <a:ext cx="10276553" cy="4182004"/>
          </a:xfrm>
        </p:spPr>
        <p:txBody>
          <a:bodyPr anchor="b"/>
          <a:lstStyle>
            <a:lvl1pPr>
              <a:defRPr sz="8363"/>
            </a:lvl1pPr>
          </a:lstStyle>
          <a:p>
            <a:r>
              <a:rPr lang="en-US"/>
              <a:t>Click to edit Master title style</a:t>
            </a:r>
            <a:endParaRPr lang="en-US" dirty="0"/>
          </a:p>
        </p:txBody>
      </p:sp>
      <p:sp>
        <p:nvSpPr>
          <p:cNvPr id="3" name="Content Placeholder 2"/>
          <p:cNvSpPr>
            <a:spLocks noGrp="1"/>
          </p:cNvSpPr>
          <p:nvPr>
            <p:ph idx="1"/>
          </p:nvPr>
        </p:nvSpPr>
        <p:spPr>
          <a:xfrm>
            <a:off x="13545803" y="2580563"/>
            <a:ext cx="16130498" cy="12736858"/>
          </a:xfrm>
        </p:spPr>
        <p:txBody>
          <a:bodyPr/>
          <a:lstStyle>
            <a:lvl1pPr>
              <a:defRPr sz="8363"/>
            </a:lvl1pPr>
            <a:lvl2pPr>
              <a:defRPr sz="7318"/>
            </a:lvl2pPr>
            <a:lvl3pPr>
              <a:defRPr sz="6272"/>
            </a:lvl3pPr>
            <a:lvl4pPr>
              <a:defRPr sz="5227"/>
            </a:lvl4pPr>
            <a:lvl5pPr>
              <a:defRPr sz="5227"/>
            </a:lvl5pPr>
            <a:lvl6pPr>
              <a:defRPr sz="5227"/>
            </a:lvl6pPr>
            <a:lvl7pPr>
              <a:defRPr sz="5227"/>
            </a:lvl7pPr>
            <a:lvl8pPr>
              <a:defRPr sz="5227"/>
            </a:lvl8pPr>
            <a:lvl9pPr>
              <a:defRPr sz="522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194713" y="5376862"/>
            <a:ext cx="10276553" cy="9961303"/>
          </a:xfrm>
        </p:spPr>
        <p:txBody>
          <a:bodyPr/>
          <a:lstStyle>
            <a:lvl1pPr marL="0" indent="0">
              <a:buNone/>
              <a:defRPr sz="4181"/>
            </a:lvl1pPr>
            <a:lvl2pPr marL="1194846" indent="0">
              <a:buNone/>
              <a:defRPr sz="3659"/>
            </a:lvl2pPr>
            <a:lvl3pPr marL="2389693" indent="0">
              <a:buNone/>
              <a:defRPr sz="3136"/>
            </a:lvl3pPr>
            <a:lvl4pPr marL="3584539" indent="0">
              <a:buNone/>
              <a:defRPr sz="2613"/>
            </a:lvl4pPr>
            <a:lvl5pPr marL="4779386" indent="0">
              <a:buNone/>
              <a:defRPr sz="2613"/>
            </a:lvl5pPr>
            <a:lvl6pPr marL="5974232" indent="0">
              <a:buNone/>
              <a:defRPr sz="2613"/>
            </a:lvl6pPr>
            <a:lvl7pPr marL="7169079" indent="0">
              <a:buNone/>
              <a:defRPr sz="2613"/>
            </a:lvl7pPr>
            <a:lvl8pPr marL="8363925" indent="0">
              <a:buNone/>
              <a:defRPr sz="2613"/>
            </a:lvl8pPr>
            <a:lvl9pPr marL="9558772" indent="0">
              <a:buNone/>
              <a:defRPr sz="2613"/>
            </a:lvl9pPr>
          </a:lstStyle>
          <a:p>
            <a:pPr lvl="0"/>
            <a:r>
              <a:rPr lang="en-US"/>
              <a:t>Click to edit Master text styles</a:t>
            </a:r>
          </a:p>
        </p:txBody>
      </p:sp>
      <p:sp>
        <p:nvSpPr>
          <p:cNvPr id="5" name="Date Placeholder 4"/>
          <p:cNvSpPr>
            <a:spLocks noGrp="1"/>
          </p:cNvSpPr>
          <p:nvPr>
            <p:ph type="dt" sz="half" idx="10"/>
          </p:nvPr>
        </p:nvSpPr>
        <p:spPr/>
        <p:txBody>
          <a:bodyPr/>
          <a:lstStyle/>
          <a:p>
            <a:fld id="{6D0BDF74-2073-094D-87E0-16E89203219F}" type="datetime1">
              <a:rPr lang="en-US" smtClean="0"/>
              <a:t>11/29/20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251971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713" y="1194858"/>
            <a:ext cx="10276553" cy="4182004"/>
          </a:xfrm>
        </p:spPr>
        <p:txBody>
          <a:bodyPr anchor="b"/>
          <a:lstStyle>
            <a:lvl1pPr>
              <a:defRPr sz="8363"/>
            </a:lvl1pPr>
          </a:lstStyle>
          <a:p>
            <a:r>
              <a:rPr lang="en-US"/>
              <a:t>Click to edit Master title style</a:t>
            </a:r>
            <a:endParaRPr lang="en-US" dirty="0"/>
          </a:p>
        </p:txBody>
      </p:sp>
      <p:sp>
        <p:nvSpPr>
          <p:cNvPr id="3" name="Picture Placeholder 2"/>
          <p:cNvSpPr>
            <a:spLocks noGrp="1" noChangeAspect="1"/>
          </p:cNvSpPr>
          <p:nvPr>
            <p:ph type="pic" idx="1"/>
          </p:nvPr>
        </p:nvSpPr>
        <p:spPr>
          <a:xfrm>
            <a:off x="13545803" y="2580563"/>
            <a:ext cx="16130498" cy="12736858"/>
          </a:xfrm>
        </p:spPr>
        <p:txBody>
          <a:bodyPr anchor="t"/>
          <a:lstStyle>
            <a:lvl1pPr marL="0" indent="0">
              <a:buNone/>
              <a:defRPr sz="8363"/>
            </a:lvl1pPr>
            <a:lvl2pPr marL="1194846" indent="0">
              <a:buNone/>
              <a:defRPr sz="7318"/>
            </a:lvl2pPr>
            <a:lvl3pPr marL="2389693" indent="0">
              <a:buNone/>
              <a:defRPr sz="6272"/>
            </a:lvl3pPr>
            <a:lvl4pPr marL="3584539" indent="0">
              <a:buNone/>
              <a:defRPr sz="5227"/>
            </a:lvl4pPr>
            <a:lvl5pPr marL="4779386" indent="0">
              <a:buNone/>
              <a:defRPr sz="5227"/>
            </a:lvl5pPr>
            <a:lvl6pPr marL="5974232" indent="0">
              <a:buNone/>
              <a:defRPr sz="5227"/>
            </a:lvl6pPr>
            <a:lvl7pPr marL="7169079" indent="0">
              <a:buNone/>
              <a:defRPr sz="5227"/>
            </a:lvl7pPr>
            <a:lvl8pPr marL="8363925" indent="0">
              <a:buNone/>
              <a:defRPr sz="5227"/>
            </a:lvl8pPr>
            <a:lvl9pPr marL="9558772" indent="0">
              <a:buNone/>
              <a:defRPr sz="5227"/>
            </a:lvl9pPr>
          </a:lstStyle>
          <a:p>
            <a:r>
              <a:rPr lang="en-US" dirty="0"/>
              <a:t>Click icon to add picture</a:t>
            </a:r>
          </a:p>
        </p:txBody>
      </p:sp>
      <p:sp>
        <p:nvSpPr>
          <p:cNvPr id="4" name="Text Placeholder 3"/>
          <p:cNvSpPr>
            <a:spLocks noGrp="1"/>
          </p:cNvSpPr>
          <p:nvPr>
            <p:ph type="body" sz="half" idx="2"/>
          </p:nvPr>
        </p:nvSpPr>
        <p:spPr>
          <a:xfrm>
            <a:off x="2194713" y="5376862"/>
            <a:ext cx="10276553" cy="9961303"/>
          </a:xfrm>
        </p:spPr>
        <p:txBody>
          <a:bodyPr/>
          <a:lstStyle>
            <a:lvl1pPr marL="0" indent="0">
              <a:buNone/>
              <a:defRPr sz="4181"/>
            </a:lvl1pPr>
            <a:lvl2pPr marL="1194846" indent="0">
              <a:buNone/>
              <a:defRPr sz="3659"/>
            </a:lvl2pPr>
            <a:lvl3pPr marL="2389693" indent="0">
              <a:buNone/>
              <a:defRPr sz="3136"/>
            </a:lvl3pPr>
            <a:lvl4pPr marL="3584539" indent="0">
              <a:buNone/>
              <a:defRPr sz="2613"/>
            </a:lvl4pPr>
            <a:lvl5pPr marL="4779386" indent="0">
              <a:buNone/>
              <a:defRPr sz="2613"/>
            </a:lvl5pPr>
            <a:lvl6pPr marL="5974232" indent="0">
              <a:buNone/>
              <a:defRPr sz="2613"/>
            </a:lvl6pPr>
            <a:lvl7pPr marL="7169079" indent="0">
              <a:buNone/>
              <a:defRPr sz="2613"/>
            </a:lvl7pPr>
            <a:lvl8pPr marL="8363925" indent="0">
              <a:buNone/>
              <a:defRPr sz="2613"/>
            </a:lvl8pPr>
            <a:lvl9pPr marL="9558772" indent="0">
              <a:buNone/>
              <a:defRPr sz="2613"/>
            </a:lvl9pPr>
          </a:lstStyle>
          <a:p>
            <a:pPr lvl="0"/>
            <a:r>
              <a:rPr lang="en-US"/>
              <a:t>Click to edit Master text styles</a:t>
            </a:r>
          </a:p>
        </p:txBody>
      </p:sp>
      <p:sp>
        <p:nvSpPr>
          <p:cNvPr id="5" name="Date Placeholder 4"/>
          <p:cNvSpPr>
            <a:spLocks noGrp="1"/>
          </p:cNvSpPr>
          <p:nvPr>
            <p:ph type="dt" sz="half" idx="10"/>
          </p:nvPr>
        </p:nvSpPr>
        <p:spPr/>
        <p:txBody>
          <a:bodyPr/>
          <a:lstStyle/>
          <a:p>
            <a:fld id="{8618A5B4-1331-5E42-9275-C28B6B0C619C}" type="datetime1">
              <a:rPr lang="en-US" smtClean="0"/>
              <a:t>11/29/20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921895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0562" y="954228"/>
            <a:ext cx="27481590" cy="346426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90562" y="4771135"/>
            <a:ext cx="27481590" cy="113719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190562" y="16611851"/>
            <a:ext cx="7169110" cy="954227"/>
          </a:xfrm>
          <a:prstGeom prst="rect">
            <a:avLst/>
          </a:prstGeom>
        </p:spPr>
        <p:txBody>
          <a:bodyPr vert="horz" lIns="91440" tIns="45720" rIns="91440" bIns="45720" rtlCol="0" anchor="ctr"/>
          <a:lstStyle>
            <a:lvl1pPr algn="l">
              <a:defRPr sz="3136">
                <a:solidFill>
                  <a:schemeClr val="tx1">
                    <a:tint val="75000"/>
                  </a:schemeClr>
                </a:solidFill>
              </a:defRPr>
            </a:lvl1pPr>
          </a:lstStyle>
          <a:p>
            <a:fld id="{A6F34A91-7E1A-1C48-986B-25129C86F15D}" type="datetime1">
              <a:rPr lang="en-US" smtClean="0"/>
              <a:t>11/29/20</a:t>
            </a:fld>
            <a:endParaRPr lang="en-US"/>
          </a:p>
        </p:txBody>
      </p:sp>
      <p:sp>
        <p:nvSpPr>
          <p:cNvPr id="5" name="Footer Placeholder 4"/>
          <p:cNvSpPr>
            <a:spLocks noGrp="1"/>
          </p:cNvSpPr>
          <p:nvPr>
            <p:ph type="ftr" sz="quarter" idx="3"/>
          </p:nvPr>
        </p:nvSpPr>
        <p:spPr>
          <a:xfrm>
            <a:off x="10554524" y="16611851"/>
            <a:ext cx="10753666" cy="954227"/>
          </a:xfrm>
          <a:prstGeom prst="rect">
            <a:avLst/>
          </a:prstGeom>
        </p:spPr>
        <p:txBody>
          <a:bodyPr vert="horz" lIns="91440" tIns="45720" rIns="91440" bIns="45720" rtlCol="0" anchor="ctr"/>
          <a:lstStyle>
            <a:lvl1pPr algn="ctr">
              <a:defRPr sz="313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2503041" y="16611851"/>
            <a:ext cx="7169110" cy="954227"/>
          </a:xfrm>
          <a:prstGeom prst="rect">
            <a:avLst/>
          </a:prstGeom>
        </p:spPr>
        <p:txBody>
          <a:bodyPr vert="horz" lIns="91440" tIns="45720" rIns="91440" bIns="45720" rtlCol="0" anchor="ctr"/>
          <a:lstStyle>
            <a:lvl1pPr algn="r">
              <a:defRPr sz="3136">
                <a:solidFill>
                  <a:schemeClr val="tx1">
                    <a:tint val="75000"/>
                  </a:schemeClr>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171702607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ftr="0" dt="0"/>
  <p:txStyles>
    <p:titleStyle>
      <a:lvl1pPr algn="l" defTabSz="2389693" rtl="0" eaLnBrk="1" latinLnBrk="0" hangingPunct="1">
        <a:lnSpc>
          <a:spcPct val="90000"/>
        </a:lnSpc>
        <a:spcBef>
          <a:spcPct val="0"/>
        </a:spcBef>
        <a:buNone/>
        <a:defRPr sz="11499" kern="1200">
          <a:solidFill>
            <a:schemeClr val="tx1"/>
          </a:solidFill>
          <a:latin typeface="+mj-lt"/>
          <a:ea typeface="+mj-ea"/>
          <a:cs typeface="+mj-cs"/>
        </a:defRPr>
      </a:lvl1pPr>
    </p:titleStyle>
    <p:bodyStyle>
      <a:lvl1pPr marL="597423" indent="-597423" algn="l" defTabSz="2389693" rtl="0" eaLnBrk="1" latinLnBrk="0" hangingPunct="1">
        <a:lnSpc>
          <a:spcPct val="90000"/>
        </a:lnSpc>
        <a:spcBef>
          <a:spcPts val="2613"/>
        </a:spcBef>
        <a:buFont typeface="Arial" panose="020B0604020202020204" pitchFamily="34" charset="0"/>
        <a:buChar char="•"/>
        <a:defRPr sz="7318" kern="1200">
          <a:solidFill>
            <a:schemeClr val="tx1"/>
          </a:solidFill>
          <a:latin typeface="+mn-lt"/>
          <a:ea typeface="+mn-ea"/>
          <a:cs typeface="+mn-cs"/>
        </a:defRPr>
      </a:lvl1pPr>
      <a:lvl2pPr marL="1792270" indent="-597423" algn="l" defTabSz="2389693" rtl="0" eaLnBrk="1" latinLnBrk="0" hangingPunct="1">
        <a:lnSpc>
          <a:spcPct val="90000"/>
        </a:lnSpc>
        <a:spcBef>
          <a:spcPts val="1307"/>
        </a:spcBef>
        <a:buFont typeface="Arial" panose="020B0604020202020204" pitchFamily="34" charset="0"/>
        <a:buChar char="•"/>
        <a:defRPr sz="6272" kern="1200">
          <a:solidFill>
            <a:schemeClr val="tx1"/>
          </a:solidFill>
          <a:latin typeface="+mn-lt"/>
          <a:ea typeface="+mn-ea"/>
          <a:cs typeface="+mn-cs"/>
        </a:defRPr>
      </a:lvl2pPr>
      <a:lvl3pPr marL="2987116" indent="-597423" algn="l" defTabSz="2389693" rtl="0" eaLnBrk="1" latinLnBrk="0" hangingPunct="1">
        <a:lnSpc>
          <a:spcPct val="90000"/>
        </a:lnSpc>
        <a:spcBef>
          <a:spcPts val="1307"/>
        </a:spcBef>
        <a:buFont typeface="Arial" panose="020B0604020202020204" pitchFamily="34" charset="0"/>
        <a:buChar char="•"/>
        <a:defRPr sz="5227" kern="1200">
          <a:solidFill>
            <a:schemeClr val="tx1"/>
          </a:solidFill>
          <a:latin typeface="+mn-lt"/>
          <a:ea typeface="+mn-ea"/>
          <a:cs typeface="+mn-cs"/>
        </a:defRPr>
      </a:lvl3pPr>
      <a:lvl4pPr marL="4181963" indent="-597423" algn="l" defTabSz="2389693" rtl="0" eaLnBrk="1" latinLnBrk="0" hangingPunct="1">
        <a:lnSpc>
          <a:spcPct val="90000"/>
        </a:lnSpc>
        <a:spcBef>
          <a:spcPts val="1307"/>
        </a:spcBef>
        <a:buFont typeface="Arial" panose="020B0604020202020204" pitchFamily="34" charset="0"/>
        <a:buChar char="•"/>
        <a:defRPr sz="4704" kern="1200">
          <a:solidFill>
            <a:schemeClr val="tx1"/>
          </a:solidFill>
          <a:latin typeface="+mn-lt"/>
          <a:ea typeface="+mn-ea"/>
          <a:cs typeface="+mn-cs"/>
        </a:defRPr>
      </a:lvl4pPr>
      <a:lvl5pPr marL="5376809" indent="-597423" algn="l" defTabSz="2389693" rtl="0" eaLnBrk="1" latinLnBrk="0" hangingPunct="1">
        <a:lnSpc>
          <a:spcPct val="90000"/>
        </a:lnSpc>
        <a:spcBef>
          <a:spcPts val="1307"/>
        </a:spcBef>
        <a:buFont typeface="Arial" panose="020B0604020202020204" pitchFamily="34" charset="0"/>
        <a:buChar char="•"/>
        <a:defRPr sz="4704" kern="1200">
          <a:solidFill>
            <a:schemeClr val="tx1"/>
          </a:solidFill>
          <a:latin typeface="+mn-lt"/>
          <a:ea typeface="+mn-ea"/>
          <a:cs typeface="+mn-cs"/>
        </a:defRPr>
      </a:lvl5pPr>
      <a:lvl6pPr marL="6571656" indent="-597423" algn="l" defTabSz="2389693" rtl="0" eaLnBrk="1" latinLnBrk="0" hangingPunct="1">
        <a:lnSpc>
          <a:spcPct val="90000"/>
        </a:lnSpc>
        <a:spcBef>
          <a:spcPts val="1307"/>
        </a:spcBef>
        <a:buFont typeface="Arial" panose="020B0604020202020204" pitchFamily="34" charset="0"/>
        <a:buChar char="•"/>
        <a:defRPr sz="4704" kern="1200">
          <a:solidFill>
            <a:schemeClr val="tx1"/>
          </a:solidFill>
          <a:latin typeface="+mn-lt"/>
          <a:ea typeface="+mn-ea"/>
          <a:cs typeface="+mn-cs"/>
        </a:defRPr>
      </a:lvl6pPr>
      <a:lvl7pPr marL="7766502" indent="-597423" algn="l" defTabSz="2389693" rtl="0" eaLnBrk="1" latinLnBrk="0" hangingPunct="1">
        <a:lnSpc>
          <a:spcPct val="90000"/>
        </a:lnSpc>
        <a:spcBef>
          <a:spcPts val="1307"/>
        </a:spcBef>
        <a:buFont typeface="Arial" panose="020B0604020202020204" pitchFamily="34" charset="0"/>
        <a:buChar char="•"/>
        <a:defRPr sz="4704" kern="1200">
          <a:solidFill>
            <a:schemeClr val="tx1"/>
          </a:solidFill>
          <a:latin typeface="+mn-lt"/>
          <a:ea typeface="+mn-ea"/>
          <a:cs typeface="+mn-cs"/>
        </a:defRPr>
      </a:lvl7pPr>
      <a:lvl8pPr marL="8961349" indent="-597423" algn="l" defTabSz="2389693" rtl="0" eaLnBrk="1" latinLnBrk="0" hangingPunct="1">
        <a:lnSpc>
          <a:spcPct val="90000"/>
        </a:lnSpc>
        <a:spcBef>
          <a:spcPts val="1307"/>
        </a:spcBef>
        <a:buFont typeface="Arial" panose="020B0604020202020204" pitchFamily="34" charset="0"/>
        <a:buChar char="•"/>
        <a:defRPr sz="4704" kern="1200">
          <a:solidFill>
            <a:schemeClr val="tx1"/>
          </a:solidFill>
          <a:latin typeface="+mn-lt"/>
          <a:ea typeface="+mn-ea"/>
          <a:cs typeface="+mn-cs"/>
        </a:defRPr>
      </a:lvl8pPr>
      <a:lvl9pPr marL="10156195" indent="-597423" algn="l" defTabSz="2389693" rtl="0" eaLnBrk="1" latinLnBrk="0" hangingPunct="1">
        <a:lnSpc>
          <a:spcPct val="90000"/>
        </a:lnSpc>
        <a:spcBef>
          <a:spcPts val="1307"/>
        </a:spcBef>
        <a:buFont typeface="Arial" panose="020B0604020202020204" pitchFamily="34" charset="0"/>
        <a:buChar char="•"/>
        <a:defRPr sz="4704" kern="1200">
          <a:solidFill>
            <a:schemeClr val="tx1"/>
          </a:solidFill>
          <a:latin typeface="+mn-lt"/>
          <a:ea typeface="+mn-ea"/>
          <a:cs typeface="+mn-cs"/>
        </a:defRPr>
      </a:lvl9pPr>
    </p:bodyStyle>
    <p:otherStyle>
      <a:defPPr>
        <a:defRPr lang="en-US"/>
      </a:defPPr>
      <a:lvl1pPr marL="0" algn="l" defTabSz="2389693" rtl="0" eaLnBrk="1" latinLnBrk="0" hangingPunct="1">
        <a:defRPr sz="4704" kern="1200">
          <a:solidFill>
            <a:schemeClr val="tx1"/>
          </a:solidFill>
          <a:latin typeface="+mn-lt"/>
          <a:ea typeface="+mn-ea"/>
          <a:cs typeface="+mn-cs"/>
        </a:defRPr>
      </a:lvl1pPr>
      <a:lvl2pPr marL="1194846" algn="l" defTabSz="2389693" rtl="0" eaLnBrk="1" latinLnBrk="0" hangingPunct="1">
        <a:defRPr sz="4704" kern="1200">
          <a:solidFill>
            <a:schemeClr val="tx1"/>
          </a:solidFill>
          <a:latin typeface="+mn-lt"/>
          <a:ea typeface="+mn-ea"/>
          <a:cs typeface="+mn-cs"/>
        </a:defRPr>
      </a:lvl2pPr>
      <a:lvl3pPr marL="2389693" algn="l" defTabSz="2389693" rtl="0" eaLnBrk="1" latinLnBrk="0" hangingPunct="1">
        <a:defRPr sz="4704" kern="1200">
          <a:solidFill>
            <a:schemeClr val="tx1"/>
          </a:solidFill>
          <a:latin typeface="+mn-lt"/>
          <a:ea typeface="+mn-ea"/>
          <a:cs typeface="+mn-cs"/>
        </a:defRPr>
      </a:lvl3pPr>
      <a:lvl4pPr marL="3584539" algn="l" defTabSz="2389693" rtl="0" eaLnBrk="1" latinLnBrk="0" hangingPunct="1">
        <a:defRPr sz="4704" kern="1200">
          <a:solidFill>
            <a:schemeClr val="tx1"/>
          </a:solidFill>
          <a:latin typeface="+mn-lt"/>
          <a:ea typeface="+mn-ea"/>
          <a:cs typeface="+mn-cs"/>
        </a:defRPr>
      </a:lvl4pPr>
      <a:lvl5pPr marL="4779386" algn="l" defTabSz="2389693" rtl="0" eaLnBrk="1" latinLnBrk="0" hangingPunct="1">
        <a:defRPr sz="4704" kern="1200">
          <a:solidFill>
            <a:schemeClr val="tx1"/>
          </a:solidFill>
          <a:latin typeface="+mn-lt"/>
          <a:ea typeface="+mn-ea"/>
          <a:cs typeface="+mn-cs"/>
        </a:defRPr>
      </a:lvl5pPr>
      <a:lvl6pPr marL="5974232" algn="l" defTabSz="2389693" rtl="0" eaLnBrk="1" latinLnBrk="0" hangingPunct="1">
        <a:defRPr sz="4704" kern="1200">
          <a:solidFill>
            <a:schemeClr val="tx1"/>
          </a:solidFill>
          <a:latin typeface="+mn-lt"/>
          <a:ea typeface="+mn-ea"/>
          <a:cs typeface="+mn-cs"/>
        </a:defRPr>
      </a:lvl6pPr>
      <a:lvl7pPr marL="7169079" algn="l" defTabSz="2389693" rtl="0" eaLnBrk="1" latinLnBrk="0" hangingPunct="1">
        <a:defRPr sz="4704" kern="1200">
          <a:solidFill>
            <a:schemeClr val="tx1"/>
          </a:solidFill>
          <a:latin typeface="+mn-lt"/>
          <a:ea typeface="+mn-ea"/>
          <a:cs typeface="+mn-cs"/>
        </a:defRPr>
      </a:lvl7pPr>
      <a:lvl8pPr marL="8363925" algn="l" defTabSz="2389693" rtl="0" eaLnBrk="1" latinLnBrk="0" hangingPunct="1">
        <a:defRPr sz="4704" kern="1200">
          <a:solidFill>
            <a:schemeClr val="tx1"/>
          </a:solidFill>
          <a:latin typeface="+mn-lt"/>
          <a:ea typeface="+mn-ea"/>
          <a:cs typeface="+mn-cs"/>
        </a:defRPr>
      </a:lvl8pPr>
      <a:lvl9pPr marL="9558772" algn="l" defTabSz="2389693" rtl="0" eaLnBrk="1" latinLnBrk="0" hangingPunct="1">
        <a:defRPr sz="470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9.png"/><Relationship Id="rId12" Type="http://schemas.openxmlformats.org/officeDocument/2006/relationships/image" Target="../media/image8.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4.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1628215" y="3591058"/>
            <a:ext cx="28799378" cy="9154804"/>
          </a:xfrm>
          <a:prstGeom prst="rect">
            <a:avLst/>
          </a:prstGeom>
        </p:spPr>
        <p:txBody>
          <a:bodyPr spcFirstLastPara="1" wrap="square" lIns="318086" tIns="318086" rIns="318086" bIns="318086" anchor="t" anchorCtr="0">
            <a:noAutofit/>
          </a:bodyPr>
          <a:lstStyle/>
          <a:p>
            <a:pPr lvl="0"/>
            <a:r>
              <a:rPr lang="en-US" sz="13000" dirty="0">
                <a:latin typeface="+mn-lt"/>
                <a:ea typeface="Arial"/>
                <a:cs typeface="Arial"/>
                <a:sym typeface="Arial"/>
              </a:rPr>
              <a:t>Trading Data For Learning: Incentive Mechanism For On-Device Federated Learning</a:t>
            </a:r>
          </a:p>
        </p:txBody>
      </p:sp>
      <p:sp>
        <p:nvSpPr>
          <p:cNvPr id="278" name="Google Shape;278;p13"/>
          <p:cNvSpPr txBox="1">
            <a:spLocks noGrp="1"/>
          </p:cNvSpPr>
          <p:nvPr>
            <p:ph type="subTitle" idx="1"/>
          </p:nvPr>
        </p:nvSpPr>
        <p:spPr>
          <a:xfrm>
            <a:off x="1628215" y="10031981"/>
            <a:ext cx="28606283" cy="5500606"/>
          </a:xfrm>
          <a:prstGeom prst="rect">
            <a:avLst/>
          </a:prstGeom>
        </p:spPr>
        <p:txBody>
          <a:bodyPr spcFirstLastPara="1" wrap="square" lIns="318086" tIns="318086" rIns="318086" bIns="318086" anchor="t" anchorCtr="0">
            <a:noAutofit/>
          </a:bodyPr>
          <a:lstStyle/>
          <a:p>
            <a:r>
              <a:rPr lang="en" sz="7200" b="1" dirty="0">
                <a:ea typeface="Arial"/>
                <a:cs typeface="Arial"/>
                <a:sym typeface="Arial"/>
              </a:rPr>
              <a:t>Rui Hu</a:t>
            </a:r>
            <a:r>
              <a:rPr lang="en" sz="7200" dirty="0">
                <a:ea typeface="Arial"/>
                <a:cs typeface="Arial"/>
                <a:sym typeface="Arial"/>
              </a:rPr>
              <a:t>, </a:t>
            </a:r>
            <a:r>
              <a:rPr lang="en-US" sz="7200" dirty="0" err="1">
                <a:ea typeface="Arial"/>
                <a:cs typeface="Arial"/>
                <a:sym typeface="Arial"/>
              </a:rPr>
              <a:t>Yanmin</a:t>
            </a:r>
            <a:r>
              <a:rPr lang="en-US" sz="7200" dirty="0">
                <a:ea typeface="Arial"/>
                <a:cs typeface="Arial"/>
                <a:sym typeface="Arial"/>
              </a:rPr>
              <a:t> Gong</a:t>
            </a:r>
            <a:endParaRPr lang="en-US" sz="6600" baseline="30000" dirty="0">
              <a:ea typeface="Arial"/>
              <a:cs typeface="Arial"/>
              <a:sym typeface="Arial"/>
            </a:endParaRPr>
          </a:p>
          <a:p>
            <a:pPr marL="0" indent="0"/>
            <a:r>
              <a:rPr lang="en-US" sz="6600" dirty="0">
                <a:ea typeface="Arial"/>
                <a:cs typeface="Arial"/>
                <a:sym typeface="Arial"/>
              </a:rPr>
              <a:t>University of Texas at San</a:t>
            </a:r>
            <a:r>
              <a:rPr lang="zh-CN" altLang="en-US" sz="6600" dirty="0">
                <a:ea typeface="Arial"/>
                <a:cs typeface="Arial"/>
                <a:sym typeface="Arial"/>
              </a:rPr>
              <a:t> </a:t>
            </a:r>
            <a:r>
              <a:rPr lang="en-US" altLang="zh-CN" sz="6600" dirty="0">
                <a:ea typeface="Arial"/>
                <a:cs typeface="Arial"/>
                <a:sym typeface="Arial"/>
              </a:rPr>
              <a:t>Antonio</a:t>
            </a:r>
          </a:p>
        </p:txBody>
      </p:sp>
      <p:pic>
        <p:nvPicPr>
          <p:cNvPr id="1028" name="Picture 4" descr="Related image">
            <a:extLst>
              <a:ext uri="{FF2B5EF4-FFF2-40B4-BE49-F238E27FC236}">
                <a16:creationId xmlns:a16="http://schemas.microsoft.com/office/drawing/2014/main" id="{AB905EA6-9929-4095-881D-7FC8E8DBE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562" y="13188730"/>
            <a:ext cx="5010338" cy="406243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330FBF3-8F95-5D42-A8F1-7DF27A8C158B}"/>
              </a:ext>
            </a:extLst>
          </p:cNvPr>
          <p:cNvSpPr>
            <a:spLocks noGrp="1"/>
          </p:cNvSpPr>
          <p:nvPr>
            <p:ph type="sldNum" sz="quarter" idx="12"/>
          </p:nvPr>
        </p:nvSpPr>
        <p:spPr/>
        <p:txBody>
          <a:bodyPr/>
          <a:lstStyle/>
          <a:p>
            <a:fld id="{00000000-1234-1234-1234-123412341234}" type="slidenum">
              <a:rPr lang="en" smtClean="0"/>
              <a:pPr/>
              <a:t>1</a:t>
            </a:fld>
            <a:endParaRPr lang="en"/>
          </a:p>
        </p:txBody>
      </p:sp>
      <p:pic>
        <p:nvPicPr>
          <p:cNvPr id="6" name="Picture 5">
            <a:extLst>
              <a:ext uri="{FF2B5EF4-FFF2-40B4-BE49-F238E27FC236}">
                <a16:creationId xmlns:a16="http://schemas.microsoft.com/office/drawing/2014/main" id="{D9F05355-FE9F-F742-B8D6-1BE90D1286C0}"/>
              </a:ext>
            </a:extLst>
          </p:cNvPr>
          <p:cNvPicPr>
            <a:picLocks noChangeAspect="1"/>
          </p:cNvPicPr>
          <p:nvPr/>
        </p:nvPicPr>
        <p:blipFill>
          <a:blip r:embed="rId4"/>
          <a:stretch>
            <a:fillRect/>
          </a:stretch>
        </p:blipFill>
        <p:spPr>
          <a:xfrm>
            <a:off x="21684344" y="14344721"/>
            <a:ext cx="7987808" cy="251615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E370-4666-4E9E-B445-A8AB254CB1C9}"/>
              </a:ext>
            </a:extLst>
          </p:cNvPr>
          <p:cNvSpPr>
            <a:spLocks noGrp="1"/>
          </p:cNvSpPr>
          <p:nvPr>
            <p:ph type="title"/>
          </p:nvPr>
        </p:nvSpPr>
        <p:spPr>
          <a:xfrm>
            <a:off x="323662" y="1157045"/>
            <a:ext cx="30461138" cy="3464261"/>
          </a:xfrm>
        </p:spPr>
        <p:txBody>
          <a:bodyPr anchor="t" anchorCtr="0">
            <a:normAutofit/>
          </a:bodyPr>
          <a:lstStyle/>
          <a:p>
            <a:pPr algn="ctr"/>
            <a:r>
              <a:rPr lang="en-US" sz="9600" dirty="0"/>
              <a:t>Data trading process in FL systems</a:t>
            </a: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8C5E66C-8E25-3C45-B4E1-A42347F0FA40}"/>
                  </a:ext>
                </a:extLst>
              </p:cNvPr>
              <p:cNvSpPr txBox="1"/>
              <p:nvPr/>
            </p:nvSpPr>
            <p:spPr>
              <a:xfrm>
                <a:off x="776362" y="3555653"/>
                <a:ext cx="25981626" cy="11689867"/>
              </a:xfrm>
              <a:prstGeom prst="rect">
                <a:avLst/>
              </a:prstGeom>
              <a:noFill/>
            </p:spPr>
            <p:txBody>
              <a:bodyPr wrap="square" rtlCol="0">
                <a:spAutoFit/>
              </a:bodyPr>
              <a:lstStyle/>
              <a:p>
                <a:r>
                  <a:rPr lang="en-US" sz="8000" dirty="0"/>
                  <a:t>Model training:</a:t>
                </a:r>
              </a:p>
              <a:p>
                <a:pPr marL="1771650" lvl="2" indent="-857250">
                  <a:buFont typeface="Arial" panose="020B0604020202020204" pitchFamily="34" charset="0"/>
                  <a:buChar char="•"/>
                </a:pPr>
                <a:r>
                  <a:rPr lang="en-US" sz="6600" dirty="0"/>
                  <a:t>Gaussian Mechanism:</a:t>
                </a:r>
              </a:p>
              <a:p>
                <a:pPr lvl="2" algn="ctr">
                  <a:lnSpc>
                    <a:spcPct val="150000"/>
                  </a:lnSpc>
                </a:pPr>
                <a:r>
                  <a:rPr lang="en-US" sz="6600" b="0" dirty="0"/>
                  <a:t>              </a:t>
                </a:r>
                <a14:m>
                  <m:oMath xmlns:m="http://schemas.openxmlformats.org/officeDocument/2006/math">
                    <m:acc>
                      <m:accPr>
                        <m:chr m:val="̃"/>
                        <m:ctrlPr>
                          <a:rPr lang="en-US" sz="6600" b="0" i="1" smtClean="0">
                            <a:latin typeface="Cambria Math" panose="02040503050406030204" pitchFamily="18" charset="0"/>
                          </a:rPr>
                        </m:ctrlPr>
                      </m:accPr>
                      <m:e>
                        <m:r>
                          <a:rPr lang="en-US" sz="6600" b="0" i="1" smtClean="0">
                            <a:latin typeface="Cambria Math" panose="02040503050406030204" pitchFamily="18" charset="0"/>
                          </a:rPr>
                          <m:t>𝑄</m:t>
                        </m:r>
                      </m:e>
                    </m:acc>
                    <m:d>
                      <m:dPr>
                        <m:ctrlPr>
                          <a:rPr lang="en-US" sz="6600" b="0" i="1" dirty="0" smtClean="0">
                            <a:latin typeface="Cambria Math" panose="02040503050406030204" pitchFamily="18" charset="0"/>
                          </a:rPr>
                        </m:ctrlPr>
                      </m:dPr>
                      <m:e>
                        <m:sSup>
                          <m:sSupPr>
                            <m:ctrlPr>
                              <a:rPr lang="en-US" sz="6600" b="0" i="1" dirty="0" smtClean="0">
                                <a:latin typeface="Cambria Math" panose="02040503050406030204" pitchFamily="18" charset="0"/>
                              </a:rPr>
                            </m:ctrlPr>
                          </m:sSupPr>
                          <m:e>
                            <m:r>
                              <a:rPr lang="en-US" sz="6600" b="0" i="1" dirty="0" smtClean="0">
                                <a:latin typeface="Cambria Math" panose="02040503050406030204" pitchFamily="18" charset="0"/>
                              </a:rPr>
                              <m:t>𝜃</m:t>
                            </m:r>
                          </m:e>
                          <m:sup>
                            <m:r>
                              <a:rPr lang="en-US" sz="6600" b="0" i="1" dirty="0" smtClean="0">
                                <a:latin typeface="Cambria Math" panose="02040503050406030204" pitchFamily="18" charset="0"/>
                              </a:rPr>
                              <m:t>𝑡</m:t>
                            </m:r>
                          </m:sup>
                        </m:sSup>
                        <m:r>
                          <a:rPr lang="en-US" sz="6600" b="0" i="1" dirty="0" smtClean="0">
                            <a:latin typeface="Cambria Math" panose="02040503050406030204" pitchFamily="18" charset="0"/>
                          </a:rPr>
                          <m:t>;</m:t>
                        </m:r>
                        <m:sSub>
                          <m:sSubPr>
                            <m:ctrlPr>
                              <a:rPr lang="en-US" sz="6600" b="0" i="1" dirty="0" smtClean="0">
                                <a:latin typeface="Cambria Math" panose="02040503050406030204" pitchFamily="18" charset="0"/>
                              </a:rPr>
                            </m:ctrlPr>
                          </m:sSubPr>
                          <m:e>
                            <m:r>
                              <a:rPr lang="en-US" sz="6600" b="0" i="1" dirty="0" smtClean="0">
                                <a:latin typeface="Cambria Math" panose="02040503050406030204" pitchFamily="18" charset="0"/>
                              </a:rPr>
                              <m:t>𝐷</m:t>
                            </m:r>
                          </m:e>
                          <m:sub>
                            <m:r>
                              <a:rPr lang="en-US" sz="6600" b="0" i="1" dirty="0" smtClean="0">
                                <a:latin typeface="Cambria Math" panose="02040503050406030204" pitchFamily="18" charset="0"/>
                              </a:rPr>
                              <m:t>𝑖</m:t>
                            </m:r>
                          </m:sub>
                        </m:sSub>
                      </m:e>
                    </m:d>
                    <m:r>
                      <a:rPr lang="en-US" sz="6600" b="0" i="1" dirty="0" smtClean="0">
                        <a:latin typeface="Cambria Math" panose="02040503050406030204" pitchFamily="18" charset="0"/>
                      </a:rPr>
                      <m:t>=</m:t>
                    </m:r>
                    <m:r>
                      <a:rPr lang="en-US" sz="6600" b="0" i="1" dirty="0" smtClean="0">
                        <a:latin typeface="Cambria Math" panose="02040503050406030204" pitchFamily="18" charset="0"/>
                      </a:rPr>
                      <m:t>𝑄</m:t>
                    </m:r>
                    <m:d>
                      <m:dPr>
                        <m:ctrlPr>
                          <a:rPr lang="en-US" sz="6600" b="0" i="1" dirty="0" smtClean="0">
                            <a:latin typeface="Cambria Math" panose="02040503050406030204" pitchFamily="18" charset="0"/>
                          </a:rPr>
                        </m:ctrlPr>
                      </m:dPr>
                      <m:e>
                        <m:sSup>
                          <m:sSupPr>
                            <m:ctrlPr>
                              <a:rPr lang="en-US" sz="6600" b="0" i="1" dirty="0" smtClean="0">
                                <a:latin typeface="Cambria Math" panose="02040503050406030204" pitchFamily="18" charset="0"/>
                              </a:rPr>
                            </m:ctrlPr>
                          </m:sSupPr>
                          <m:e>
                            <m:r>
                              <a:rPr lang="en-US" sz="6600" i="1" dirty="0">
                                <a:latin typeface="Cambria Math" panose="02040503050406030204" pitchFamily="18" charset="0"/>
                              </a:rPr>
                              <m:t>𝜃</m:t>
                            </m:r>
                          </m:e>
                          <m:sup>
                            <m:r>
                              <a:rPr lang="en-US" sz="6600" i="1" dirty="0">
                                <a:latin typeface="Cambria Math" panose="02040503050406030204" pitchFamily="18" charset="0"/>
                              </a:rPr>
                              <m:t>𝑡</m:t>
                            </m:r>
                          </m:sup>
                        </m:sSup>
                        <m:r>
                          <a:rPr lang="en-US" sz="6600" i="1" dirty="0">
                            <a:latin typeface="Cambria Math" panose="02040503050406030204" pitchFamily="18" charset="0"/>
                          </a:rPr>
                          <m:t>;</m:t>
                        </m:r>
                        <m:sSub>
                          <m:sSubPr>
                            <m:ctrlPr>
                              <a:rPr lang="en-US" sz="6600" i="1" dirty="0">
                                <a:latin typeface="Cambria Math" panose="02040503050406030204" pitchFamily="18" charset="0"/>
                              </a:rPr>
                            </m:ctrlPr>
                          </m:sSubPr>
                          <m:e>
                            <m:r>
                              <a:rPr lang="en-US" sz="6600" i="1" dirty="0">
                                <a:latin typeface="Cambria Math" panose="02040503050406030204" pitchFamily="18" charset="0"/>
                              </a:rPr>
                              <m:t>𝐷</m:t>
                            </m:r>
                          </m:e>
                          <m:sub>
                            <m:r>
                              <a:rPr lang="en-US" sz="6600" i="1" dirty="0">
                                <a:latin typeface="Cambria Math" panose="02040503050406030204" pitchFamily="18" charset="0"/>
                              </a:rPr>
                              <m:t>𝑖</m:t>
                            </m:r>
                          </m:sub>
                        </m:sSub>
                      </m:e>
                    </m:d>
                    <m:r>
                      <a:rPr lang="en-US" sz="6600" b="0" i="1" dirty="0" smtClean="0">
                        <a:latin typeface="Cambria Math" panose="02040503050406030204" pitchFamily="18" charset="0"/>
                      </a:rPr>
                      <m:t>+</m:t>
                    </m:r>
                    <m:sSubSup>
                      <m:sSubSupPr>
                        <m:ctrlPr>
                          <a:rPr lang="en-US" sz="6600" b="0" i="1" dirty="0" smtClean="0">
                            <a:latin typeface="Cambria Math" panose="02040503050406030204" pitchFamily="18" charset="0"/>
                          </a:rPr>
                        </m:ctrlPr>
                      </m:sSubSupPr>
                      <m:e>
                        <m:r>
                          <a:rPr lang="en-US" sz="6600" b="0" i="1" dirty="0" smtClean="0">
                            <a:latin typeface="Cambria Math" panose="02040503050406030204" pitchFamily="18" charset="0"/>
                          </a:rPr>
                          <m:t>𝑏</m:t>
                        </m:r>
                      </m:e>
                      <m:sub>
                        <m:r>
                          <a:rPr lang="en-US" sz="6600" b="0" i="1" dirty="0" smtClean="0">
                            <a:latin typeface="Cambria Math" panose="02040503050406030204" pitchFamily="18" charset="0"/>
                          </a:rPr>
                          <m:t>𝑖</m:t>
                        </m:r>
                      </m:sub>
                      <m:sup>
                        <m:r>
                          <a:rPr lang="en-US" sz="6600" b="0" i="1" dirty="0" smtClean="0">
                            <a:latin typeface="Cambria Math" panose="02040503050406030204" pitchFamily="18" charset="0"/>
                          </a:rPr>
                          <m:t>𝑡</m:t>
                        </m:r>
                      </m:sup>
                    </m:sSubSup>
                  </m:oMath>
                </a14:m>
                <a:r>
                  <a:rPr lang="en-US" sz="6600" b="0" i="1" dirty="0">
                    <a:latin typeface="Cambria Math" panose="02040503050406030204" pitchFamily="18" charset="0"/>
                  </a:rPr>
                  <a:t>,       </a:t>
                </a:r>
                <a14:m>
                  <m:oMath xmlns:m="http://schemas.openxmlformats.org/officeDocument/2006/math">
                    <m:sSubSup>
                      <m:sSubSupPr>
                        <m:ctrlPr>
                          <a:rPr lang="en-US" sz="6600" i="1">
                            <a:latin typeface="Cambria Math" panose="02040503050406030204" pitchFamily="18" charset="0"/>
                          </a:rPr>
                        </m:ctrlPr>
                      </m:sSubSupPr>
                      <m:e>
                        <m:r>
                          <a:rPr lang="en-US" sz="6600" i="1">
                            <a:latin typeface="Cambria Math" panose="02040503050406030204" pitchFamily="18" charset="0"/>
                          </a:rPr>
                          <m:t>𝑏</m:t>
                        </m:r>
                      </m:e>
                      <m:sub>
                        <m:r>
                          <a:rPr lang="en-US" sz="6600" i="1">
                            <a:latin typeface="Cambria Math" panose="02040503050406030204" pitchFamily="18" charset="0"/>
                          </a:rPr>
                          <m:t>𝑖</m:t>
                        </m:r>
                      </m:sub>
                      <m:sup>
                        <m:r>
                          <a:rPr lang="en-US" sz="6600" i="1">
                            <a:latin typeface="Cambria Math" panose="02040503050406030204" pitchFamily="18" charset="0"/>
                          </a:rPr>
                          <m:t>𝑡</m:t>
                        </m:r>
                      </m:sup>
                    </m:sSubSup>
                    <m:r>
                      <a:rPr lang="en-US" sz="6600" i="1">
                        <a:latin typeface="Cambria Math" panose="02040503050406030204" pitchFamily="18" charset="0"/>
                      </a:rPr>
                      <m:t>∼</m:t>
                    </m:r>
                    <m:r>
                      <a:rPr lang="en-US" sz="6600" i="1">
                        <a:latin typeface="Cambria Math" panose="02040503050406030204" pitchFamily="18" charset="0"/>
                      </a:rPr>
                      <m:t>𝒩</m:t>
                    </m:r>
                    <m:r>
                      <a:rPr lang="en-US" sz="6600" i="1">
                        <a:latin typeface="Cambria Math" panose="02040503050406030204" pitchFamily="18" charset="0"/>
                      </a:rPr>
                      <m:t>(0, </m:t>
                    </m:r>
                    <m:sSubSup>
                      <m:sSubSupPr>
                        <m:ctrlPr>
                          <a:rPr lang="en-US" sz="6600" b="0" i="1" smtClean="0">
                            <a:latin typeface="Cambria Math" panose="02040503050406030204" pitchFamily="18" charset="0"/>
                          </a:rPr>
                        </m:ctrlPr>
                      </m:sSubSupPr>
                      <m:e>
                        <m:r>
                          <a:rPr lang="en-US" sz="6600" i="1">
                            <a:latin typeface="Cambria Math" panose="02040503050406030204" pitchFamily="18" charset="0"/>
                          </a:rPr>
                          <m:t>𝜎</m:t>
                        </m:r>
                      </m:e>
                      <m:sub>
                        <m:r>
                          <a:rPr lang="en-US" sz="6600" b="0" i="1" smtClean="0">
                            <a:latin typeface="Cambria Math" panose="02040503050406030204" pitchFamily="18" charset="0"/>
                          </a:rPr>
                          <m:t>𝑖</m:t>
                        </m:r>
                      </m:sub>
                      <m:sup>
                        <m:r>
                          <a:rPr lang="en-US" sz="6600" i="1">
                            <a:latin typeface="Cambria Math" panose="02040503050406030204" pitchFamily="18" charset="0"/>
                          </a:rPr>
                          <m:t>2</m:t>
                        </m:r>
                      </m:sup>
                    </m:sSubSup>
                    <m:r>
                      <a:rPr lang="en-US" sz="6600" i="1">
                        <a:latin typeface="Cambria Math" panose="02040503050406030204" pitchFamily="18" charset="0"/>
                      </a:rPr>
                      <m:t>)</m:t>
                    </m:r>
                  </m:oMath>
                </a14:m>
                <a:endParaRPr lang="en-US" sz="6600" dirty="0"/>
              </a:p>
              <a:p>
                <a:pPr marL="1771650" lvl="2" indent="-857250">
                  <a:buFont typeface="Arial" panose="020B0604020202020204" pitchFamily="34" charset="0"/>
                  <a:buChar char="•"/>
                </a:pPr>
                <a14:m>
                  <m:oMath xmlns:m="http://schemas.openxmlformats.org/officeDocument/2006/math">
                    <m:sSub>
                      <m:sSubPr>
                        <m:ctrlPr>
                          <a:rPr lang="en-US" sz="6600" b="0" i="1" smtClean="0">
                            <a:solidFill>
                              <a:prstClr val="black"/>
                            </a:solidFill>
                            <a:latin typeface="Cambria Math" panose="02040503050406030204" pitchFamily="18" charset="0"/>
                          </a:rPr>
                        </m:ctrlPr>
                      </m:sSubPr>
                      <m:e>
                        <m:r>
                          <a:rPr lang="en-US" sz="6600" b="0" i="1" smtClean="0">
                            <a:solidFill>
                              <a:prstClr val="black"/>
                            </a:solidFill>
                            <a:latin typeface="Cambria Math" panose="02040503050406030204" pitchFamily="18" charset="0"/>
                          </a:rPr>
                          <m:t>𝜎</m:t>
                        </m:r>
                      </m:e>
                      <m:sub>
                        <m:r>
                          <a:rPr lang="en-US" sz="6600" b="0" i="1" smtClean="0">
                            <a:solidFill>
                              <a:prstClr val="black"/>
                            </a:solidFill>
                            <a:latin typeface="Cambria Math" panose="02040503050406030204" pitchFamily="18" charset="0"/>
                          </a:rPr>
                          <m:t>𝑖</m:t>
                        </m:r>
                      </m:sub>
                    </m:sSub>
                    <m:r>
                      <a:rPr lang="en-US" sz="6600" b="0" i="1" smtClean="0">
                        <a:solidFill>
                          <a:prstClr val="black"/>
                        </a:solidFill>
                        <a:latin typeface="Cambria Math" panose="02040503050406030204" pitchFamily="18" charset="0"/>
                      </a:rPr>
                      <m:t> </m:t>
                    </m:r>
                  </m:oMath>
                </a14:m>
                <a:r>
                  <a:rPr lang="en-US" sz="6600" dirty="0">
                    <a:solidFill>
                      <a:prstClr val="black"/>
                    </a:solidFill>
                  </a:rPr>
                  <a:t>should satisfy user </a:t>
                </a:r>
                <a14:m>
                  <m:oMath xmlns:m="http://schemas.openxmlformats.org/officeDocument/2006/math">
                    <m:r>
                      <a:rPr lang="en-US" sz="6600" b="0" i="1" smtClean="0">
                        <a:solidFill>
                          <a:prstClr val="black"/>
                        </a:solidFill>
                        <a:latin typeface="Cambria Math" panose="02040503050406030204" pitchFamily="18" charset="0"/>
                      </a:rPr>
                      <m:t>𝑖</m:t>
                    </m:r>
                  </m:oMath>
                </a14:m>
                <a:r>
                  <a:rPr lang="en-US" sz="6600" dirty="0">
                    <a:solidFill>
                      <a:prstClr val="black"/>
                    </a:solidFill>
                  </a:rPr>
                  <a:t>’s privacy budget </a:t>
                </a:r>
                <a14:m>
                  <m:oMath xmlns:m="http://schemas.openxmlformats.org/officeDocument/2006/math">
                    <m:sSub>
                      <m:sSubPr>
                        <m:ctrlPr>
                          <a:rPr lang="en-US" sz="6600" b="0" i="1" smtClean="0">
                            <a:solidFill>
                              <a:prstClr val="black"/>
                            </a:solidFill>
                            <a:latin typeface="Cambria Math" panose="02040503050406030204" pitchFamily="18" charset="0"/>
                          </a:rPr>
                        </m:ctrlPr>
                      </m:sSubPr>
                      <m:e>
                        <m:r>
                          <a:rPr lang="en-US" sz="6600" b="0" i="1" smtClean="0">
                            <a:solidFill>
                              <a:prstClr val="black"/>
                            </a:solidFill>
                            <a:latin typeface="Cambria Math" panose="02040503050406030204" pitchFamily="18" charset="0"/>
                          </a:rPr>
                          <m:t>𝜌</m:t>
                        </m:r>
                      </m:e>
                      <m:sub>
                        <m:r>
                          <a:rPr lang="en-US" sz="6600" b="0" i="1" smtClean="0">
                            <a:solidFill>
                              <a:prstClr val="black"/>
                            </a:solidFill>
                            <a:latin typeface="Cambria Math" panose="02040503050406030204" pitchFamily="18" charset="0"/>
                          </a:rPr>
                          <m:t>𝑖</m:t>
                        </m:r>
                      </m:sub>
                    </m:sSub>
                  </m:oMath>
                </a14:m>
                <a:r>
                  <a:rPr lang="en-US" sz="6600" dirty="0">
                    <a:solidFill>
                      <a:prstClr val="black"/>
                    </a:solidFill>
                  </a:rPr>
                  <a:t>:</a:t>
                </a:r>
              </a:p>
              <a:p>
                <a:pPr lvl="2"/>
                <a14:m>
                  <m:oMathPara xmlns:m="http://schemas.openxmlformats.org/officeDocument/2006/math">
                    <m:oMathParaPr>
                      <m:jc m:val="centerGroup"/>
                    </m:oMathParaPr>
                    <m:oMath xmlns:m="http://schemas.openxmlformats.org/officeDocument/2006/math">
                      <m:sSub>
                        <m:sSubPr>
                          <m:ctrlPr>
                            <a:rPr lang="en-US" sz="6600" b="0" i="1" smtClean="0">
                              <a:solidFill>
                                <a:prstClr val="black"/>
                              </a:solidFill>
                              <a:latin typeface="Cambria Math" panose="02040503050406030204" pitchFamily="18" charset="0"/>
                            </a:rPr>
                          </m:ctrlPr>
                        </m:sSubPr>
                        <m:e>
                          <m:r>
                            <a:rPr lang="en-US" sz="6600" b="0" i="1" smtClean="0">
                              <a:solidFill>
                                <a:prstClr val="black"/>
                              </a:solidFill>
                              <a:latin typeface="Cambria Math" panose="02040503050406030204" pitchFamily="18" charset="0"/>
                            </a:rPr>
                            <m:t>𝜎</m:t>
                          </m:r>
                        </m:e>
                        <m:sub>
                          <m:r>
                            <a:rPr lang="en-US" sz="6600" b="0" i="1" smtClean="0">
                              <a:solidFill>
                                <a:prstClr val="black"/>
                              </a:solidFill>
                              <a:latin typeface="Cambria Math" panose="02040503050406030204" pitchFamily="18" charset="0"/>
                            </a:rPr>
                            <m:t>𝑖</m:t>
                          </m:r>
                        </m:sub>
                      </m:sSub>
                      <m:r>
                        <a:rPr lang="en-US" sz="6600" b="0" i="1" smtClean="0">
                          <a:solidFill>
                            <a:prstClr val="black"/>
                          </a:solidFill>
                          <a:latin typeface="Cambria Math" panose="02040503050406030204" pitchFamily="18" charset="0"/>
                        </a:rPr>
                        <m:t>≥</m:t>
                      </m:r>
                      <m:f>
                        <m:fPr>
                          <m:ctrlPr>
                            <a:rPr lang="en-US" sz="6600" b="0" i="1" smtClean="0">
                              <a:solidFill>
                                <a:prstClr val="black"/>
                              </a:solidFill>
                              <a:latin typeface="Cambria Math" panose="02040503050406030204" pitchFamily="18" charset="0"/>
                            </a:rPr>
                          </m:ctrlPr>
                        </m:fPr>
                        <m:num>
                          <m:r>
                            <a:rPr lang="en-US" sz="6600" b="0" i="1" smtClean="0">
                              <a:solidFill>
                                <a:prstClr val="black"/>
                              </a:solidFill>
                              <a:latin typeface="Cambria Math" panose="02040503050406030204" pitchFamily="18" charset="0"/>
                            </a:rPr>
                            <m:t>𝐺</m:t>
                          </m:r>
                        </m:num>
                        <m:den>
                          <m:r>
                            <a:rPr lang="en-US" sz="6600" b="0" i="1" smtClean="0">
                              <a:solidFill>
                                <a:prstClr val="black"/>
                              </a:solidFill>
                              <a:latin typeface="Cambria Math" panose="02040503050406030204" pitchFamily="18" charset="0"/>
                            </a:rPr>
                            <m:t>𝑚</m:t>
                          </m:r>
                        </m:den>
                      </m:f>
                      <m:rad>
                        <m:radPr>
                          <m:degHide m:val="on"/>
                          <m:ctrlPr>
                            <a:rPr lang="en-US" sz="6600" b="0" i="1" smtClean="0">
                              <a:solidFill>
                                <a:prstClr val="black"/>
                              </a:solidFill>
                              <a:latin typeface="Cambria Math" panose="02040503050406030204" pitchFamily="18" charset="0"/>
                            </a:rPr>
                          </m:ctrlPr>
                        </m:radPr>
                        <m:deg/>
                        <m:e>
                          <m:f>
                            <m:fPr>
                              <m:ctrlPr>
                                <a:rPr lang="en-US" sz="6600" b="0" i="1" smtClean="0">
                                  <a:solidFill>
                                    <a:prstClr val="black"/>
                                  </a:solidFill>
                                  <a:latin typeface="Cambria Math" panose="02040503050406030204" pitchFamily="18" charset="0"/>
                                </a:rPr>
                              </m:ctrlPr>
                            </m:fPr>
                            <m:num>
                              <m:r>
                                <a:rPr lang="en-US" sz="6600" b="0" i="1" smtClean="0">
                                  <a:solidFill>
                                    <a:prstClr val="black"/>
                                  </a:solidFill>
                                  <a:latin typeface="Cambria Math" panose="02040503050406030204" pitchFamily="18" charset="0"/>
                                </a:rPr>
                                <m:t>2</m:t>
                              </m:r>
                              <m:r>
                                <a:rPr lang="en-US" sz="6600" b="0" i="1" smtClean="0">
                                  <a:solidFill>
                                    <a:prstClr val="black"/>
                                  </a:solidFill>
                                  <a:latin typeface="Cambria Math" panose="02040503050406030204" pitchFamily="18" charset="0"/>
                                </a:rPr>
                                <m:t>𝑇</m:t>
                              </m:r>
                            </m:num>
                            <m:den>
                              <m:sSub>
                                <m:sSubPr>
                                  <m:ctrlPr>
                                    <a:rPr lang="en-US" sz="6600" b="0" i="1" smtClean="0">
                                      <a:solidFill>
                                        <a:prstClr val="black"/>
                                      </a:solidFill>
                                      <a:latin typeface="Cambria Math" panose="02040503050406030204" pitchFamily="18" charset="0"/>
                                    </a:rPr>
                                  </m:ctrlPr>
                                </m:sSubPr>
                                <m:e>
                                  <m:r>
                                    <a:rPr lang="en-US" sz="6600" b="0" i="1" smtClean="0">
                                      <a:solidFill>
                                        <a:prstClr val="black"/>
                                      </a:solidFill>
                                      <a:latin typeface="Cambria Math" panose="02040503050406030204" pitchFamily="18" charset="0"/>
                                    </a:rPr>
                                    <m:t>𝜌</m:t>
                                  </m:r>
                                </m:e>
                                <m:sub>
                                  <m:r>
                                    <a:rPr lang="en-US" sz="6600" b="0" i="1" smtClean="0">
                                      <a:solidFill>
                                        <a:prstClr val="black"/>
                                      </a:solidFill>
                                      <a:latin typeface="Cambria Math" panose="02040503050406030204" pitchFamily="18" charset="0"/>
                                    </a:rPr>
                                    <m:t>𝑖</m:t>
                                  </m:r>
                                </m:sub>
                              </m:sSub>
                            </m:den>
                          </m:f>
                        </m:e>
                      </m:rad>
                    </m:oMath>
                  </m:oMathPara>
                </a14:m>
                <a:endParaRPr lang="en-US" sz="6600" dirty="0">
                  <a:solidFill>
                    <a:prstClr val="black"/>
                  </a:solidFill>
                </a:endParaRPr>
              </a:p>
              <a:p>
                <a:pPr lvl="2"/>
                <a14:m>
                  <m:oMath xmlns:m="http://schemas.openxmlformats.org/officeDocument/2006/math">
                    <m:r>
                      <a:rPr lang="en-US" sz="5400" b="0" i="1" smtClean="0">
                        <a:solidFill>
                          <a:prstClr val="black"/>
                        </a:solidFill>
                        <a:latin typeface="Cambria Math" panose="02040503050406030204" pitchFamily="18" charset="0"/>
                      </a:rPr>
                      <m:t>𝐺</m:t>
                    </m:r>
                    <m:r>
                      <a:rPr lang="en-US" sz="5400" b="0" i="1" smtClean="0">
                        <a:solidFill>
                          <a:prstClr val="black"/>
                        </a:solidFill>
                        <a:latin typeface="Cambria Math" panose="02040503050406030204" pitchFamily="18" charset="0"/>
                      </a:rPr>
                      <m:t>:</m:t>
                    </m:r>
                  </m:oMath>
                </a14:m>
                <a:r>
                  <a:rPr lang="en-US" sz="5400" dirty="0">
                    <a:solidFill>
                      <a:prstClr val="black"/>
                    </a:solidFill>
                  </a:rPr>
                  <a:t> </a:t>
                </a:r>
                <a14:m>
                  <m:oMath xmlns:m="http://schemas.openxmlformats.org/officeDocument/2006/math">
                    <m:r>
                      <m:rPr>
                        <m:sty m:val="p"/>
                      </m:rPr>
                      <a:rPr lang="en-US" sz="5400" i="0">
                        <a:solidFill>
                          <a:prstClr val="black"/>
                        </a:solidFill>
                        <a:latin typeface="Cambria Math" panose="02040503050406030204" pitchFamily="18" charset="0"/>
                      </a:rPr>
                      <m:t>bound</m:t>
                    </m:r>
                    <m:r>
                      <a:rPr lang="en-US" sz="5400" i="0">
                        <a:solidFill>
                          <a:prstClr val="black"/>
                        </a:solidFill>
                        <a:latin typeface="Cambria Math" panose="02040503050406030204" pitchFamily="18" charset="0"/>
                      </a:rPr>
                      <m:t> </m:t>
                    </m:r>
                    <m:r>
                      <m:rPr>
                        <m:sty m:val="p"/>
                      </m:rPr>
                      <a:rPr lang="en-US" sz="5400" i="0">
                        <a:solidFill>
                          <a:prstClr val="black"/>
                        </a:solidFill>
                        <a:latin typeface="Cambria Math" panose="02040503050406030204" pitchFamily="18" charset="0"/>
                      </a:rPr>
                      <m:t>on</m:t>
                    </m:r>
                    <m:r>
                      <a:rPr lang="en-US" sz="5400" i="0">
                        <a:solidFill>
                          <a:prstClr val="black"/>
                        </a:solidFill>
                        <a:latin typeface="Cambria Math" panose="02040503050406030204" pitchFamily="18" charset="0"/>
                      </a:rPr>
                      <m:t> </m:t>
                    </m:r>
                    <m:r>
                      <m:rPr>
                        <m:sty m:val="p"/>
                      </m:rPr>
                      <a:rPr lang="en-US" sz="5400" i="0">
                        <a:solidFill>
                          <a:prstClr val="black"/>
                        </a:solidFill>
                        <a:latin typeface="Cambria Math" panose="02040503050406030204" pitchFamily="18" charset="0"/>
                      </a:rPr>
                      <m:t>gradient</m:t>
                    </m:r>
                    <m:r>
                      <a:rPr lang="en-US" sz="5400" i="0">
                        <a:solidFill>
                          <a:prstClr val="black"/>
                        </a:solidFill>
                        <a:latin typeface="Cambria Math" panose="02040503050406030204" pitchFamily="18" charset="0"/>
                      </a:rPr>
                      <m:t> </m:t>
                    </m:r>
                    <m:r>
                      <m:rPr>
                        <m:sty m:val="p"/>
                      </m:rPr>
                      <a:rPr lang="en-US" sz="5400" i="0">
                        <a:solidFill>
                          <a:prstClr val="black"/>
                        </a:solidFill>
                        <a:latin typeface="Cambria Math" panose="02040503050406030204" pitchFamily="18" charset="0"/>
                      </a:rPr>
                      <m:t>norm</m:t>
                    </m:r>
                  </m:oMath>
                </a14:m>
                <a:endParaRPr lang="en-US" sz="5400" dirty="0">
                  <a:solidFill>
                    <a:prstClr val="black"/>
                  </a:solidFill>
                </a:endParaRPr>
              </a:p>
              <a:p>
                <a:pPr lvl="2"/>
                <a14:m>
                  <m:oMath xmlns:m="http://schemas.openxmlformats.org/officeDocument/2006/math">
                    <m:r>
                      <a:rPr lang="en-US" sz="5400" b="0" i="1" smtClean="0">
                        <a:solidFill>
                          <a:prstClr val="black"/>
                        </a:solidFill>
                        <a:latin typeface="Cambria Math" panose="02040503050406030204" pitchFamily="18" charset="0"/>
                      </a:rPr>
                      <m:t>𝑚</m:t>
                    </m:r>
                  </m:oMath>
                </a14:m>
                <a:r>
                  <a:rPr lang="en-US" sz="5400" dirty="0">
                    <a:solidFill>
                      <a:prstClr val="black"/>
                    </a:solidFill>
                  </a:rPr>
                  <a:t>: data size</a:t>
                </a:r>
              </a:p>
              <a:p>
                <a:pPr lvl="2"/>
                <a14:m>
                  <m:oMath xmlns:m="http://schemas.openxmlformats.org/officeDocument/2006/math">
                    <m:r>
                      <a:rPr lang="en-US" sz="5400" b="0" i="1" smtClean="0">
                        <a:solidFill>
                          <a:prstClr val="black"/>
                        </a:solidFill>
                        <a:latin typeface="Cambria Math" panose="02040503050406030204" pitchFamily="18" charset="0"/>
                      </a:rPr>
                      <m:t>𝑇</m:t>
                    </m:r>
                  </m:oMath>
                </a14:m>
                <a:r>
                  <a:rPr lang="en-US" sz="5400" dirty="0">
                    <a:solidFill>
                      <a:prstClr val="black"/>
                    </a:solidFill>
                  </a:rPr>
                  <a:t>: number of iterations</a:t>
                </a:r>
              </a:p>
              <a:p>
                <a:pPr marL="1771650" lvl="2" indent="-857250">
                  <a:buFont typeface="Arial" panose="020B0604020202020204" pitchFamily="34" charset="0"/>
                  <a:buChar char="•"/>
                </a:pPr>
                <a:endParaRPr lang="en-US" sz="8000" b="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B8C5E66C-8E25-3C45-B4E1-A42347F0FA40}"/>
                  </a:ext>
                </a:extLst>
              </p:cNvPr>
              <p:cNvSpPr txBox="1">
                <a:spLocks noRot="1" noChangeAspect="1" noMove="1" noResize="1" noEditPoints="1" noAdjustHandles="1" noChangeArrowheads="1" noChangeShapeType="1" noTextEdit="1"/>
              </p:cNvSpPr>
              <p:nvPr/>
            </p:nvSpPr>
            <p:spPr>
              <a:xfrm>
                <a:off x="776362" y="3555653"/>
                <a:ext cx="25981626" cy="11689867"/>
              </a:xfrm>
              <a:prstGeom prst="rect">
                <a:avLst/>
              </a:prstGeom>
              <a:blipFill>
                <a:blip r:embed="rId3"/>
                <a:stretch>
                  <a:fillRect l="-1954" t="-2172"/>
                </a:stretch>
              </a:blipFill>
            </p:spPr>
            <p:txBody>
              <a:bodyPr/>
              <a:lstStyle/>
              <a:p>
                <a:r>
                  <a:rPr lang="en-US">
                    <a:noFill/>
                  </a:rPr>
                  <a:t> </a:t>
                </a:r>
              </a:p>
            </p:txBody>
          </p:sp>
        </mc:Fallback>
      </mc:AlternateContent>
      <p:sp>
        <p:nvSpPr>
          <p:cNvPr id="33" name="Slide Number Placeholder 32">
            <a:extLst>
              <a:ext uri="{FF2B5EF4-FFF2-40B4-BE49-F238E27FC236}">
                <a16:creationId xmlns:a16="http://schemas.microsoft.com/office/drawing/2014/main" id="{23A63BB4-15EA-D54D-A395-22AFB1AEFACB}"/>
              </a:ext>
            </a:extLst>
          </p:cNvPr>
          <p:cNvSpPr>
            <a:spLocks noGrp="1"/>
          </p:cNvSpPr>
          <p:nvPr>
            <p:ph type="sldNum" sz="quarter" idx="12"/>
          </p:nvPr>
        </p:nvSpPr>
        <p:spPr/>
        <p:txBody>
          <a:bodyPr/>
          <a:lstStyle/>
          <a:p>
            <a:fld id="{00000000-1234-1234-1234-123412341234}" type="slidenum">
              <a:rPr lang="en" smtClean="0"/>
              <a:pPr/>
              <a:t>10</a:t>
            </a:fld>
            <a:endParaRPr lang="en"/>
          </a:p>
        </p:txBody>
      </p:sp>
    </p:spTree>
    <p:extLst>
      <p:ext uri="{BB962C8B-B14F-4D97-AF65-F5344CB8AC3E}">
        <p14:creationId xmlns:p14="http://schemas.microsoft.com/office/powerpoint/2010/main" val="1383438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E370-4666-4E9E-B445-A8AB254CB1C9}"/>
              </a:ext>
            </a:extLst>
          </p:cNvPr>
          <p:cNvSpPr>
            <a:spLocks noGrp="1"/>
          </p:cNvSpPr>
          <p:nvPr>
            <p:ph type="title"/>
          </p:nvPr>
        </p:nvSpPr>
        <p:spPr>
          <a:xfrm>
            <a:off x="323662" y="1157045"/>
            <a:ext cx="30461138" cy="3464261"/>
          </a:xfrm>
        </p:spPr>
        <p:txBody>
          <a:bodyPr anchor="t" anchorCtr="0">
            <a:normAutofit/>
          </a:bodyPr>
          <a:lstStyle/>
          <a:p>
            <a:pPr algn="ctr"/>
            <a:r>
              <a:rPr lang="en-US" sz="9600" dirty="0"/>
              <a:t>How to maximize users/server’s utilities?</a:t>
            </a: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8C5E66C-8E25-3C45-B4E1-A42347F0FA40}"/>
                  </a:ext>
                </a:extLst>
              </p:cNvPr>
              <p:cNvSpPr txBox="1"/>
              <p:nvPr/>
            </p:nvSpPr>
            <p:spPr>
              <a:xfrm>
                <a:off x="776361" y="3555653"/>
                <a:ext cx="29689783" cy="12611466"/>
              </a:xfrm>
              <a:prstGeom prst="rect">
                <a:avLst/>
              </a:prstGeom>
              <a:noFill/>
            </p:spPr>
            <p:txBody>
              <a:bodyPr wrap="square" rtlCol="0">
                <a:spAutoFit/>
              </a:bodyPr>
              <a:lstStyle/>
              <a:p>
                <a:r>
                  <a:rPr lang="en-US" sz="8000" dirty="0"/>
                  <a:t>User’s utility:</a:t>
                </a:r>
              </a:p>
              <a:p>
                <a:pPr marL="2057400" lvl="2" indent="-1143000">
                  <a:buFont typeface="Arial" panose="020B0604020202020204" pitchFamily="34" charset="0"/>
                  <a:buChar char="•"/>
                </a:pPr>
                <a:r>
                  <a:rPr lang="en-US" sz="6600" dirty="0"/>
                  <a:t>For user </a:t>
                </a:r>
                <a14:m>
                  <m:oMath xmlns:m="http://schemas.openxmlformats.org/officeDocument/2006/math">
                    <m:r>
                      <a:rPr lang="en-US" sz="6600" b="0" i="1" smtClean="0">
                        <a:latin typeface="Cambria Math" panose="02040503050406030204" pitchFamily="18" charset="0"/>
                      </a:rPr>
                      <m:t>𝑖</m:t>
                    </m:r>
                  </m:oMath>
                </a14:m>
                <a:r>
                  <a:rPr lang="en-US" sz="6600" dirty="0"/>
                  <a:t>:</a:t>
                </a:r>
              </a:p>
              <a:p>
                <a:pPr/>
                <a14:m>
                  <m:oMathPara xmlns:m="http://schemas.openxmlformats.org/officeDocument/2006/math">
                    <m:oMathParaPr>
                      <m:jc m:val="centerGroup"/>
                    </m:oMathParaPr>
                    <m:oMath xmlns:m="http://schemas.openxmlformats.org/officeDocument/2006/math">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rPr>
                            <m:t>𝑈</m:t>
                          </m:r>
                        </m:e>
                        <m:sub>
                          <m:r>
                            <a:rPr lang="en-US" sz="6600" b="0" i="1" smtClean="0">
                              <a:latin typeface="Cambria Math" panose="02040503050406030204" pitchFamily="18" charset="0"/>
                            </a:rPr>
                            <m:t>𝑖</m:t>
                          </m:r>
                        </m:sub>
                      </m:sSub>
                      <m:r>
                        <a:rPr lang="en-US" sz="6600" i="1">
                          <a:latin typeface="Cambria Math" panose="02040503050406030204" pitchFamily="18" charset="0"/>
                        </a:rPr>
                        <m:t>=</m:t>
                      </m:r>
                      <m:f>
                        <m:fPr>
                          <m:ctrlPr>
                            <a:rPr lang="en-US" sz="6600" i="1">
                              <a:latin typeface="Cambria Math" panose="02040503050406030204" pitchFamily="18" charset="0"/>
                            </a:rPr>
                          </m:ctrlPr>
                        </m:fPr>
                        <m:num>
                          <m:sSub>
                            <m:sSubPr>
                              <m:ctrlPr>
                                <a:rPr lang="en-US" sz="6600" i="1">
                                  <a:latin typeface="Cambria Math" panose="02040503050406030204" pitchFamily="18" charset="0"/>
                                </a:rPr>
                              </m:ctrlPr>
                            </m:sSubPr>
                            <m:e>
                              <m:r>
                                <a:rPr lang="en-US" sz="6600" i="1">
                                  <a:latin typeface="Cambria Math" panose="02040503050406030204" pitchFamily="18" charset="0"/>
                                </a:rPr>
                                <m:t>𝜌</m:t>
                              </m:r>
                            </m:e>
                            <m:sub>
                              <m:r>
                                <a:rPr lang="en-US" sz="6600" i="1">
                                  <a:latin typeface="Cambria Math" panose="02040503050406030204" pitchFamily="18" charset="0"/>
                                </a:rPr>
                                <m:t>𝑖</m:t>
                              </m:r>
                            </m:sub>
                          </m:sSub>
                        </m:num>
                        <m:den>
                          <m:nary>
                            <m:naryPr>
                              <m:chr m:val="∑"/>
                              <m:supHide m:val="on"/>
                              <m:ctrlPr>
                                <a:rPr lang="en-US" sz="6600" i="1">
                                  <a:latin typeface="Cambria Math" panose="02040503050406030204" pitchFamily="18" charset="0"/>
                                </a:rPr>
                              </m:ctrlPr>
                            </m:naryPr>
                            <m:sub>
                              <m:r>
                                <a:rPr lang="en-US" sz="6600" i="1">
                                  <a:latin typeface="Cambria Math" panose="02040503050406030204" pitchFamily="18" charset="0"/>
                                </a:rPr>
                                <m:t>𝑖</m:t>
                              </m:r>
                              <m:r>
                                <a:rPr lang="en-US" sz="6600" i="1">
                                  <a:latin typeface="Cambria Math" panose="02040503050406030204" pitchFamily="18" charset="0"/>
                                </a:rPr>
                                <m:t>∈</m:t>
                              </m:r>
                              <m:r>
                                <a:rPr lang="en-US" sz="6600" i="1">
                                  <a:latin typeface="Cambria Math" panose="02040503050406030204" pitchFamily="18" charset="0"/>
                                </a:rPr>
                                <m:t>𝑈</m:t>
                              </m:r>
                            </m:sub>
                            <m:sup/>
                            <m:e>
                              <m:sSub>
                                <m:sSubPr>
                                  <m:ctrlPr>
                                    <a:rPr lang="en-US" sz="6600" i="1">
                                      <a:latin typeface="Cambria Math" panose="02040503050406030204" pitchFamily="18" charset="0"/>
                                    </a:rPr>
                                  </m:ctrlPr>
                                </m:sSubPr>
                                <m:e>
                                  <m:r>
                                    <a:rPr lang="en-US" sz="6600" i="1">
                                      <a:latin typeface="Cambria Math" panose="02040503050406030204" pitchFamily="18" charset="0"/>
                                    </a:rPr>
                                    <m:t>𝜌</m:t>
                                  </m:r>
                                </m:e>
                                <m:sub>
                                  <m:r>
                                    <a:rPr lang="en-US" sz="6600" i="1">
                                      <a:latin typeface="Cambria Math" panose="02040503050406030204" pitchFamily="18" charset="0"/>
                                    </a:rPr>
                                    <m:t>𝑖</m:t>
                                  </m:r>
                                </m:sub>
                              </m:sSub>
                            </m:e>
                          </m:nary>
                        </m:den>
                      </m:f>
                      <m:r>
                        <a:rPr lang="en-US" sz="6600" i="1">
                          <a:latin typeface="Cambria Math" panose="02040503050406030204" pitchFamily="18" charset="0"/>
                        </a:rPr>
                        <m:t>𝑅</m:t>
                      </m:r>
                      <m:r>
                        <a:rPr lang="en-US" sz="6600" b="0" i="1" smtClean="0">
                          <a:latin typeface="Cambria Math" panose="02040503050406030204" pitchFamily="18" charset="0"/>
                        </a:rPr>
                        <m:t>−</m:t>
                      </m:r>
                      <m:r>
                        <a:rPr lang="en-US" sz="6600" b="0" i="1" smtClean="0">
                          <a:latin typeface="Cambria Math" panose="02040503050406030204" pitchFamily="18" charset="0"/>
                        </a:rPr>
                        <m:t>𝑐</m:t>
                      </m:r>
                      <m:r>
                        <a:rPr lang="en-US" sz="6600" b="0" i="1" smtClean="0">
                          <a:latin typeface="Cambria Math" panose="02040503050406030204" pitchFamily="18" charset="0"/>
                        </a:rPr>
                        <m:t>(</m:t>
                      </m:r>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rPr>
                            <m:t>𝜈</m:t>
                          </m:r>
                        </m:e>
                        <m:sub>
                          <m:r>
                            <a:rPr lang="en-US" sz="6600" b="0" i="1" smtClean="0">
                              <a:latin typeface="Cambria Math" panose="02040503050406030204" pitchFamily="18" charset="0"/>
                            </a:rPr>
                            <m:t>𝑖</m:t>
                          </m:r>
                        </m:sub>
                      </m:sSub>
                      <m:r>
                        <a:rPr lang="en-US" sz="6600" b="0" i="1" smtClean="0">
                          <a:latin typeface="Cambria Math" panose="02040503050406030204" pitchFamily="18" charset="0"/>
                        </a:rPr>
                        <m:t>, </m:t>
                      </m:r>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rPr>
                            <m:t>𝜌</m:t>
                          </m:r>
                        </m:e>
                        <m:sub>
                          <m:r>
                            <a:rPr lang="en-US" sz="6600" b="0" i="1" smtClean="0">
                              <a:latin typeface="Cambria Math" panose="02040503050406030204" pitchFamily="18" charset="0"/>
                            </a:rPr>
                            <m:t>𝑖</m:t>
                          </m:r>
                        </m:sub>
                      </m:sSub>
                      <m:r>
                        <a:rPr lang="en-US" sz="6600" b="0" i="1" smtClean="0">
                          <a:latin typeface="Cambria Math" panose="02040503050406030204" pitchFamily="18" charset="0"/>
                        </a:rPr>
                        <m:t>)</m:t>
                      </m:r>
                    </m:oMath>
                  </m:oMathPara>
                </a14:m>
                <a:endParaRPr lang="en-US" sz="6600" dirty="0"/>
              </a:p>
              <a:p>
                <a:r>
                  <a:rPr lang="en-US" sz="5400" dirty="0"/>
                  <a:t>					</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𝜈</m:t>
                        </m:r>
                      </m:e>
                      <m:sub>
                        <m:r>
                          <a:rPr lang="en-US" sz="5400" b="0" i="1" smtClean="0">
                            <a:latin typeface="Cambria Math" panose="02040503050406030204" pitchFamily="18" charset="0"/>
                          </a:rPr>
                          <m:t>𝑖</m:t>
                        </m:r>
                      </m:sub>
                    </m:sSub>
                  </m:oMath>
                </a14:m>
                <a:r>
                  <a:rPr lang="en-US" sz="5400" dirty="0"/>
                  <a:t>: privacy cost parameter</a:t>
                </a:r>
              </a:p>
              <a:p>
                <a:endParaRPr lang="en-US" sz="5400" dirty="0"/>
              </a:p>
              <a:p>
                <a:pPr marL="2514600" lvl="3" indent="-1143000">
                  <a:buFont typeface="Arial" panose="020B0604020202020204" pitchFamily="34" charset="0"/>
                  <a:buChar char="•"/>
                </a:pPr>
                <a:r>
                  <a:rPr lang="en-US" sz="6600" dirty="0"/>
                  <a:t>Privacy cost function </a:t>
                </a:r>
                <a14:m>
                  <m:oMath xmlns:m="http://schemas.openxmlformats.org/officeDocument/2006/math">
                    <m:r>
                      <a:rPr lang="en-US" sz="6600" i="1">
                        <a:latin typeface="Cambria Math" panose="02040503050406030204" pitchFamily="18" charset="0"/>
                      </a:rPr>
                      <m:t>𝑐</m:t>
                    </m:r>
                    <m:r>
                      <a:rPr lang="en-US" sz="6600" i="1">
                        <a:latin typeface="Cambria Math" panose="02040503050406030204" pitchFamily="18" charset="0"/>
                      </a:rPr>
                      <m:t>(</m:t>
                    </m:r>
                    <m:sSub>
                      <m:sSubPr>
                        <m:ctrlPr>
                          <a:rPr lang="en-US" sz="6600" i="1">
                            <a:latin typeface="Cambria Math" panose="02040503050406030204" pitchFamily="18" charset="0"/>
                          </a:rPr>
                        </m:ctrlPr>
                      </m:sSubPr>
                      <m:e>
                        <m:r>
                          <a:rPr lang="en-US" sz="6600" i="1">
                            <a:latin typeface="Cambria Math" panose="02040503050406030204" pitchFamily="18" charset="0"/>
                          </a:rPr>
                          <m:t>𝜈</m:t>
                        </m:r>
                      </m:e>
                      <m:sub>
                        <m:r>
                          <a:rPr lang="en-US" sz="6600" i="1">
                            <a:latin typeface="Cambria Math" panose="02040503050406030204" pitchFamily="18" charset="0"/>
                          </a:rPr>
                          <m:t>𝑖</m:t>
                        </m:r>
                      </m:sub>
                    </m:sSub>
                    <m:r>
                      <a:rPr lang="en-US" sz="6600" i="1">
                        <a:latin typeface="Cambria Math" panose="02040503050406030204" pitchFamily="18" charset="0"/>
                      </a:rPr>
                      <m:t>, </m:t>
                    </m:r>
                    <m:sSub>
                      <m:sSubPr>
                        <m:ctrlPr>
                          <a:rPr lang="en-US" sz="6600" i="1">
                            <a:latin typeface="Cambria Math" panose="02040503050406030204" pitchFamily="18" charset="0"/>
                          </a:rPr>
                        </m:ctrlPr>
                      </m:sSubPr>
                      <m:e>
                        <m:r>
                          <a:rPr lang="en-US" sz="6600" i="1">
                            <a:latin typeface="Cambria Math" panose="02040503050406030204" pitchFamily="18" charset="0"/>
                          </a:rPr>
                          <m:t>𝜌</m:t>
                        </m:r>
                      </m:e>
                      <m:sub>
                        <m:r>
                          <a:rPr lang="en-US" sz="6600" i="1">
                            <a:latin typeface="Cambria Math" panose="02040503050406030204" pitchFamily="18" charset="0"/>
                          </a:rPr>
                          <m:t>𝑖</m:t>
                        </m:r>
                      </m:sub>
                    </m:sSub>
                    <m:r>
                      <a:rPr lang="en-US" sz="6600" i="1">
                        <a:latin typeface="Cambria Math" panose="02040503050406030204" pitchFamily="18" charset="0"/>
                      </a:rPr>
                      <m:t>)</m:t>
                    </m:r>
                  </m:oMath>
                </a14:m>
                <a:r>
                  <a:rPr lang="en-US" sz="6600" dirty="0"/>
                  <a:t> satisfies: for all </a:t>
                </a:r>
                <a14:m>
                  <m:oMath xmlns:m="http://schemas.openxmlformats.org/officeDocument/2006/math">
                    <m:r>
                      <a:rPr lang="en-US" sz="6600" b="0" i="1" smtClean="0">
                        <a:latin typeface="Cambria Math" panose="02040503050406030204" pitchFamily="18" charset="0"/>
                      </a:rPr>
                      <m:t>𝑗</m:t>
                    </m:r>
                    <m:r>
                      <a:rPr lang="en-US" sz="6600" b="0" i="1" smtClean="0">
                        <a:latin typeface="Cambria Math" panose="02040503050406030204" pitchFamily="18" charset="0"/>
                      </a:rPr>
                      <m:t>≠</m:t>
                    </m:r>
                    <m:r>
                      <a:rPr lang="en-US" sz="6600" b="0" i="1" smtClean="0">
                        <a:latin typeface="Cambria Math" panose="02040503050406030204" pitchFamily="18" charset="0"/>
                      </a:rPr>
                      <m:t>𝑘</m:t>
                    </m:r>
                  </m:oMath>
                </a14:m>
                <a:r>
                  <a:rPr lang="en-US" sz="6600" dirty="0"/>
                  <a:t> and </a:t>
                </a:r>
                <a14:m>
                  <m:oMath xmlns:m="http://schemas.openxmlformats.org/officeDocument/2006/math">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rPr>
                          <m:t>𝜌</m:t>
                        </m:r>
                      </m:e>
                      <m:sub>
                        <m:r>
                          <a:rPr lang="en-US" sz="6600" b="0" i="1" smtClean="0">
                            <a:latin typeface="Cambria Math" panose="02040503050406030204" pitchFamily="18" charset="0"/>
                          </a:rPr>
                          <m:t>𝑖</m:t>
                        </m:r>
                      </m:sub>
                    </m:sSub>
                    <m:r>
                      <a:rPr lang="en-US" sz="6600" b="0" i="1" smtClean="0">
                        <a:latin typeface="Cambria Math" panose="02040503050406030204" pitchFamily="18" charset="0"/>
                      </a:rPr>
                      <m:t>&gt;0</m:t>
                    </m:r>
                  </m:oMath>
                </a14:m>
                <a:r>
                  <a:rPr lang="en-US" sz="6600" dirty="0"/>
                  <a:t>, </a:t>
                </a:r>
                <a14:m>
                  <m:oMath xmlns:m="http://schemas.openxmlformats.org/officeDocument/2006/math">
                    <m:r>
                      <a:rPr lang="en-US" sz="6600" i="1">
                        <a:latin typeface="Cambria Math" panose="02040503050406030204" pitchFamily="18" charset="0"/>
                      </a:rPr>
                      <m:t>𝑐</m:t>
                    </m:r>
                    <m:d>
                      <m:dPr>
                        <m:ctrlPr>
                          <a:rPr lang="en-US" sz="6600" i="1">
                            <a:latin typeface="Cambria Math" panose="02040503050406030204" pitchFamily="18" charset="0"/>
                          </a:rPr>
                        </m:ctrlPr>
                      </m:dPr>
                      <m:e>
                        <m:sSubSup>
                          <m:sSubSupPr>
                            <m:ctrlPr>
                              <a:rPr lang="en-US" sz="6600" b="0" i="1" smtClean="0">
                                <a:latin typeface="Cambria Math" panose="02040503050406030204" pitchFamily="18" charset="0"/>
                              </a:rPr>
                            </m:ctrlPr>
                          </m:sSubSupPr>
                          <m:e>
                            <m:r>
                              <a:rPr lang="en-US" sz="6600" i="1">
                                <a:latin typeface="Cambria Math" panose="02040503050406030204" pitchFamily="18" charset="0"/>
                              </a:rPr>
                              <m:t>𝜈</m:t>
                            </m:r>
                          </m:e>
                          <m:sub>
                            <m:r>
                              <a:rPr lang="en-US" sz="6600" i="1">
                                <a:latin typeface="Cambria Math" panose="02040503050406030204" pitchFamily="18" charset="0"/>
                              </a:rPr>
                              <m:t>𝑖</m:t>
                            </m:r>
                          </m:sub>
                          <m:sup>
                            <m:r>
                              <a:rPr lang="en-US" sz="6600" b="0" i="1" smtClean="0">
                                <a:latin typeface="Cambria Math" panose="02040503050406030204" pitchFamily="18" charset="0"/>
                              </a:rPr>
                              <m:t>𝑗</m:t>
                            </m:r>
                          </m:sup>
                        </m:sSubSup>
                        <m:r>
                          <a:rPr lang="en-US" sz="6600" i="1">
                            <a:latin typeface="Cambria Math" panose="02040503050406030204" pitchFamily="18" charset="0"/>
                          </a:rPr>
                          <m:t>, </m:t>
                        </m:r>
                        <m:sSub>
                          <m:sSubPr>
                            <m:ctrlPr>
                              <a:rPr lang="en-US" sz="6600" i="1">
                                <a:latin typeface="Cambria Math" panose="02040503050406030204" pitchFamily="18" charset="0"/>
                              </a:rPr>
                            </m:ctrlPr>
                          </m:sSubPr>
                          <m:e>
                            <m:r>
                              <a:rPr lang="en-US" sz="6600" i="1">
                                <a:latin typeface="Cambria Math" panose="02040503050406030204" pitchFamily="18" charset="0"/>
                              </a:rPr>
                              <m:t>𝜌</m:t>
                            </m:r>
                          </m:e>
                          <m:sub>
                            <m:r>
                              <a:rPr lang="en-US" sz="6600" i="1">
                                <a:latin typeface="Cambria Math" panose="02040503050406030204" pitchFamily="18" charset="0"/>
                              </a:rPr>
                              <m:t>𝑖</m:t>
                            </m:r>
                          </m:sub>
                        </m:sSub>
                      </m:e>
                    </m:d>
                    <m:r>
                      <a:rPr lang="en-US" sz="6600" b="0" i="1" smtClean="0">
                        <a:latin typeface="Cambria Math" panose="02040503050406030204" pitchFamily="18" charset="0"/>
                      </a:rPr>
                      <m:t>≤</m:t>
                    </m:r>
                    <m:r>
                      <a:rPr lang="en-US" sz="6600" i="1">
                        <a:latin typeface="Cambria Math" panose="02040503050406030204" pitchFamily="18" charset="0"/>
                      </a:rPr>
                      <m:t>𝑐</m:t>
                    </m:r>
                    <m:d>
                      <m:dPr>
                        <m:ctrlPr>
                          <a:rPr lang="en-US" sz="6600" i="1">
                            <a:latin typeface="Cambria Math" panose="02040503050406030204" pitchFamily="18" charset="0"/>
                          </a:rPr>
                        </m:ctrlPr>
                      </m:dPr>
                      <m:e>
                        <m:sSubSup>
                          <m:sSubSupPr>
                            <m:ctrlPr>
                              <a:rPr lang="en-US" sz="6600" b="0" i="1" smtClean="0">
                                <a:latin typeface="Cambria Math" panose="02040503050406030204" pitchFamily="18" charset="0"/>
                              </a:rPr>
                            </m:ctrlPr>
                          </m:sSubSupPr>
                          <m:e>
                            <m:r>
                              <a:rPr lang="en-US" sz="6600" i="1">
                                <a:latin typeface="Cambria Math" panose="02040503050406030204" pitchFamily="18" charset="0"/>
                              </a:rPr>
                              <m:t>𝜈</m:t>
                            </m:r>
                          </m:e>
                          <m:sub>
                            <m:r>
                              <a:rPr lang="en-US" sz="6600" i="1">
                                <a:latin typeface="Cambria Math" panose="02040503050406030204" pitchFamily="18" charset="0"/>
                              </a:rPr>
                              <m:t>𝑖</m:t>
                            </m:r>
                          </m:sub>
                          <m:sup>
                            <m:r>
                              <a:rPr lang="en-US" sz="6600" b="0" i="1" smtClean="0">
                                <a:latin typeface="Cambria Math" panose="02040503050406030204" pitchFamily="18" charset="0"/>
                              </a:rPr>
                              <m:t>𝑘</m:t>
                            </m:r>
                          </m:sup>
                        </m:sSubSup>
                        <m:r>
                          <a:rPr lang="en-US" sz="6600" i="1">
                            <a:latin typeface="Cambria Math" panose="02040503050406030204" pitchFamily="18" charset="0"/>
                          </a:rPr>
                          <m:t>, </m:t>
                        </m:r>
                        <m:sSub>
                          <m:sSubPr>
                            <m:ctrlPr>
                              <a:rPr lang="en-US" sz="6600" i="1">
                                <a:latin typeface="Cambria Math" panose="02040503050406030204" pitchFamily="18" charset="0"/>
                              </a:rPr>
                            </m:ctrlPr>
                          </m:sSubPr>
                          <m:e>
                            <m:r>
                              <a:rPr lang="en-US" sz="6600" i="1">
                                <a:latin typeface="Cambria Math" panose="02040503050406030204" pitchFamily="18" charset="0"/>
                              </a:rPr>
                              <m:t>𝜌</m:t>
                            </m:r>
                          </m:e>
                          <m:sub>
                            <m:r>
                              <a:rPr lang="en-US" sz="6600" i="1">
                                <a:latin typeface="Cambria Math" panose="02040503050406030204" pitchFamily="18" charset="0"/>
                              </a:rPr>
                              <m:t>𝑖</m:t>
                            </m:r>
                          </m:sub>
                        </m:sSub>
                      </m:e>
                    </m:d>
                  </m:oMath>
                </a14:m>
                <a:r>
                  <a:rPr lang="en-US" sz="6600" dirty="0"/>
                  <a:t> </a:t>
                </a:r>
                <a:r>
                  <a:rPr lang="en-US" sz="6600" dirty="0" err="1"/>
                  <a:t>iff</a:t>
                </a:r>
                <a:r>
                  <a:rPr lang="en-US" sz="6600" dirty="0"/>
                  <a:t> </a:t>
                </a:r>
                <a14:m>
                  <m:oMath xmlns:m="http://schemas.openxmlformats.org/officeDocument/2006/math">
                    <m:sSubSup>
                      <m:sSubSupPr>
                        <m:ctrlPr>
                          <a:rPr lang="en-US" sz="6600" i="1">
                            <a:latin typeface="Cambria Math" panose="02040503050406030204" pitchFamily="18" charset="0"/>
                          </a:rPr>
                        </m:ctrlPr>
                      </m:sSubSupPr>
                      <m:e>
                        <m:r>
                          <a:rPr lang="en-US" sz="6600" i="1">
                            <a:latin typeface="Cambria Math" panose="02040503050406030204" pitchFamily="18" charset="0"/>
                          </a:rPr>
                          <m:t>𝜈</m:t>
                        </m:r>
                      </m:e>
                      <m:sub>
                        <m:r>
                          <a:rPr lang="en-US" sz="6600" i="1">
                            <a:latin typeface="Cambria Math" panose="02040503050406030204" pitchFamily="18" charset="0"/>
                          </a:rPr>
                          <m:t>𝑖</m:t>
                        </m:r>
                      </m:sub>
                      <m:sup>
                        <m:r>
                          <a:rPr lang="en-US" sz="6600" i="1">
                            <a:latin typeface="Cambria Math" panose="02040503050406030204" pitchFamily="18" charset="0"/>
                          </a:rPr>
                          <m:t>𝑗</m:t>
                        </m:r>
                      </m:sup>
                    </m:sSubSup>
                    <m:r>
                      <a:rPr lang="en-US" sz="6600" b="0" i="1" smtClean="0">
                        <a:latin typeface="Cambria Math" panose="02040503050406030204" pitchFamily="18" charset="0"/>
                      </a:rPr>
                      <m:t>≤</m:t>
                    </m:r>
                    <m:sSubSup>
                      <m:sSubSupPr>
                        <m:ctrlPr>
                          <a:rPr lang="en-US" sz="6600" i="1">
                            <a:latin typeface="Cambria Math" panose="02040503050406030204" pitchFamily="18" charset="0"/>
                          </a:rPr>
                        </m:ctrlPr>
                      </m:sSubSupPr>
                      <m:e>
                        <m:r>
                          <a:rPr lang="en-US" sz="6600" i="1">
                            <a:latin typeface="Cambria Math" panose="02040503050406030204" pitchFamily="18" charset="0"/>
                          </a:rPr>
                          <m:t>𝜈</m:t>
                        </m:r>
                      </m:e>
                      <m:sub>
                        <m:r>
                          <a:rPr lang="en-US" sz="6600" i="1">
                            <a:latin typeface="Cambria Math" panose="02040503050406030204" pitchFamily="18" charset="0"/>
                          </a:rPr>
                          <m:t>𝑖</m:t>
                        </m:r>
                      </m:sub>
                      <m:sup>
                        <m:r>
                          <a:rPr lang="en-US" sz="6600" b="0" i="1" smtClean="0">
                            <a:latin typeface="Cambria Math" panose="02040503050406030204" pitchFamily="18" charset="0"/>
                          </a:rPr>
                          <m:t>𝑘</m:t>
                        </m:r>
                      </m:sup>
                    </m:sSubSup>
                  </m:oMath>
                </a14:m>
                <a:r>
                  <a:rPr lang="en-US" sz="6600" dirty="0"/>
                  <a:t>.</a:t>
                </a:r>
              </a:p>
              <a:p>
                <a:pPr lvl="1"/>
                <a14:m>
                  <m:oMathPara xmlns:m="http://schemas.openxmlformats.org/officeDocument/2006/math">
                    <m:oMathParaPr>
                      <m:jc m:val="centerGroup"/>
                    </m:oMathParaPr>
                    <m:oMath xmlns:m="http://schemas.openxmlformats.org/officeDocument/2006/math">
                      <m:r>
                        <a:rPr lang="en-US" sz="6600" i="1">
                          <a:latin typeface="Cambria Math" panose="02040503050406030204" pitchFamily="18" charset="0"/>
                        </a:rPr>
                        <m:t>𝑐</m:t>
                      </m:r>
                      <m:d>
                        <m:dPr>
                          <m:ctrlPr>
                            <a:rPr lang="en-US" sz="6600" i="1">
                              <a:latin typeface="Cambria Math" panose="02040503050406030204" pitchFamily="18" charset="0"/>
                            </a:rPr>
                          </m:ctrlPr>
                        </m:dPr>
                        <m:e>
                          <m:sSub>
                            <m:sSubPr>
                              <m:ctrlPr>
                                <a:rPr lang="en-US" sz="6600" i="1">
                                  <a:latin typeface="Cambria Math" panose="02040503050406030204" pitchFamily="18" charset="0"/>
                                </a:rPr>
                              </m:ctrlPr>
                            </m:sSubPr>
                            <m:e>
                              <m:r>
                                <a:rPr lang="en-US" sz="6600" i="1">
                                  <a:latin typeface="Cambria Math" panose="02040503050406030204" pitchFamily="18" charset="0"/>
                                </a:rPr>
                                <m:t>𝜈</m:t>
                              </m:r>
                            </m:e>
                            <m:sub>
                              <m:r>
                                <a:rPr lang="en-US" sz="6600" i="1">
                                  <a:latin typeface="Cambria Math" panose="02040503050406030204" pitchFamily="18" charset="0"/>
                                </a:rPr>
                                <m:t>𝑖</m:t>
                              </m:r>
                            </m:sub>
                          </m:sSub>
                          <m:r>
                            <a:rPr lang="en-US" sz="6600" i="1">
                              <a:latin typeface="Cambria Math" panose="02040503050406030204" pitchFamily="18" charset="0"/>
                            </a:rPr>
                            <m:t>, </m:t>
                          </m:r>
                          <m:sSub>
                            <m:sSubPr>
                              <m:ctrlPr>
                                <a:rPr lang="en-US" sz="6600" i="1">
                                  <a:latin typeface="Cambria Math" panose="02040503050406030204" pitchFamily="18" charset="0"/>
                                </a:rPr>
                              </m:ctrlPr>
                            </m:sSubPr>
                            <m:e>
                              <m:r>
                                <a:rPr lang="en-US" sz="6600" i="1">
                                  <a:latin typeface="Cambria Math" panose="02040503050406030204" pitchFamily="18" charset="0"/>
                                </a:rPr>
                                <m:t>𝜌</m:t>
                              </m:r>
                            </m:e>
                            <m:sub>
                              <m:r>
                                <a:rPr lang="en-US" sz="6600" i="1">
                                  <a:latin typeface="Cambria Math" panose="02040503050406030204" pitchFamily="18" charset="0"/>
                                </a:rPr>
                                <m:t>𝑖</m:t>
                              </m:r>
                            </m:sub>
                          </m:sSub>
                        </m:e>
                      </m:d>
                      <m:r>
                        <a:rPr lang="en-US" sz="6600" b="0" i="1" smtClean="0">
                          <a:latin typeface="Cambria Math" panose="02040503050406030204" pitchFamily="18" charset="0"/>
                        </a:rPr>
                        <m:t>=</m:t>
                      </m:r>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rPr>
                            <m:t>𝜈</m:t>
                          </m:r>
                        </m:e>
                        <m:sub>
                          <m:r>
                            <a:rPr lang="en-US" sz="6600" b="0" i="1" smtClean="0">
                              <a:latin typeface="Cambria Math" panose="02040503050406030204" pitchFamily="18" charset="0"/>
                            </a:rPr>
                            <m:t>𝑖</m:t>
                          </m:r>
                        </m:sub>
                      </m:sSub>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rPr>
                            <m:t>𝜌</m:t>
                          </m:r>
                        </m:e>
                        <m:sub>
                          <m:r>
                            <a:rPr lang="en-US" sz="6600" b="0" i="1" smtClean="0">
                              <a:latin typeface="Cambria Math" panose="02040503050406030204" pitchFamily="18" charset="0"/>
                            </a:rPr>
                            <m:t>𝑖</m:t>
                          </m:r>
                        </m:sub>
                      </m:sSub>
                    </m:oMath>
                  </m:oMathPara>
                </a14:m>
                <a:endParaRPr lang="en-US" sz="6600" b="0" dirty="0"/>
              </a:p>
              <a:p>
                <a:pPr lvl="1"/>
                <a14:m>
                  <m:oMathPara xmlns:m="http://schemas.openxmlformats.org/officeDocument/2006/math">
                    <m:oMathParaPr>
                      <m:jc m:val="centerGroup"/>
                    </m:oMathParaPr>
                    <m:oMath xmlns:m="http://schemas.openxmlformats.org/officeDocument/2006/math">
                      <m:r>
                        <a:rPr lang="en-US" sz="6600" i="1">
                          <a:latin typeface="Cambria Math" panose="02040503050406030204" pitchFamily="18" charset="0"/>
                        </a:rPr>
                        <m:t>𝑐</m:t>
                      </m:r>
                      <m:d>
                        <m:dPr>
                          <m:ctrlPr>
                            <a:rPr lang="en-US" sz="6600" i="1">
                              <a:latin typeface="Cambria Math" panose="02040503050406030204" pitchFamily="18" charset="0"/>
                            </a:rPr>
                          </m:ctrlPr>
                        </m:dPr>
                        <m:e>
                          <m:sSub>
                            <m:sSubPr>
                              <m:ctrlPr>
                                <a:rPr lang="en-US" sz="6600" i="1">
                                  <a:latin typeface="Cambria Math" panose="02040503050406030204" pitchFamily="18" charset="0"/>
                                </a:rPr>
                              </m:ctrlPr>
                            </m:sSubPr>
                            <m:e>
                              <m:r>
                                <a:rPr lang="en-US" sz="6600" i="1">
                                  <a:latin typeface="Cambria Math" panose="02040503050406030204" pitchFamily="18" charset="0"/>
                                </a:rPr>
                                <m:t>𝜈</m:t>
                              </m:r>
                            </m:e>
                            <m:sub>
                              <m:r>
                                <a:rPr lang="en-US" sz="6600" i="1">
                                  <a:latin typeface="Cambria Math" panose="02040503050406030204" pitchFamily="18" charset="0"/>
                                </a:rPr>
                                <m:t>𝑖</m:t>
                              </m:r>
                            </m:sub>
                          </m:sSub>
                          <m:r>
                            <a:rPr lang="en-US" sz="6600" i="1">
                              <a:latin typeface="Cambria Math" panose="02040503050406030204" pitchFamily="18" charset="0"/>
                            </a:rPr>
                            <m:t>, </m:t>
                          </m:r>
                          <m:sSub>
                            <m:sSubPr>
                              <m:ctrlPr>
                                <a:rPr lang="en-US" sz="6600" i="1">
                                  <a:latin typeface="Cambria Math" panose="02040503050406030204" pitchFamily="18" charset="0"/>
                                </a:rPr>
                              </m:ctrlPr>
                            </m:sSubPr>
                            <m:e>
                              <m:r>
                                <a:rPr lang="en-US" sz="6600" i="1">
                                  <a:latin typeface="Cambria Math" panose="02040503050406030204" pitchFamily="18" charset="0"/>
                                </a:rPr>
                                <m:t>𝜌</m:t>
                              </m:r>
                            </m:e>
                            <m:sub>
                              <m:r>
                                <a:rPr lang="en-US" sz="6600" i="1">
                                  <a:latin typeface="Cambria Math" panose="02040503050406030204" pitchFamily="18" charset="0"/>
                                </a:rPr>
                                <m:t>𝑖</m:t>
                              </m:r>
                            </m:sub>
                          </m:sSub>
                        </m:e>
                      </m:d>
                      <m:r>
                        <a:rPr lang="en-US" sz="6600" i="1">
                          <a:latin typeface="Cambria Math" panose="02040503050406030204" pitchFamily="18" charset="0"/>
                        </a:rPr>
                        <m:t>=</m:t>
                      </m:r>
                      <m:sSub>
                        <m:sSubPr>
                          <m:ctrlPr>
                            <a:rPr lang="en-US" sz="6600" i="1">
                              <a:latin typeface="Cambria Math" panose="02040503050406030204" pitchFamily="18" charset="0"/>
                            </a:rPr>
                          </m:ctrlPr>
                        </m:sSubPr>
                        <m:e>
                          <m:r>
                            <m:rPr>
                              <m:sty m:val="p"/>
                            </m:rPr>
                            <a:rPr lang="en-US" sz="6600" b="0" i="0" smtClean="0">
                              <a:latin typeface="Cambria Math" panose="02040503050406030204" pitchFamily="18" charset="0"/>
                            </a:rPr>
                            <m:t>exp</m:t>
                          </m:r>
                          <m:r>
                            <a:rPr lang="en-US" sz="6600" b="0" i="1" smtClean="0">
                              <a:latin typeface="Cambria Math" panose="02040503050406030204" pitchFamily="18" charset="0"/>
                            </a:rPr>
                            <m:t>⁡(</m:t>
                          </m:r>
                          <m:r>
                            <a:rPr lang="en-US" sz="6600" i="1">
                              <a:latin typeface="Cambria Math" panose="02040503050406030204" pitchFamily="18" charset="0"/>
                            </a:rPr>
                            <m:t>𝜈</m:t>
                          </m:r>
                        </m:e>
                        <m:sub>
                          <m:r>
                            <a:rPr lang="en-US" sz="6600" i="1">
                              <a:latin typeface="Cambria Math" panose="02040503050406030204" pitchFamily="18" charset="0"/>
                            </a:rPr>
                            <m:t>𝑖</m:t>
                          </m:r>
                        </m:sub>
                      </m:sSub>
                      <m:sSub>
                        <m:sSubPr>
                          <m:ctrlPr>
                            <a:rPr lang="en-US" sz="6600" i="1">
                              <a:latin typeface="Cambria Math" panose="02040503050406030204" pitchFamily="18" charset="0"/>
                            </a:rPr>
                          </m:ctrlPr>
                        </m:sSubPr>
                        <m:e>
                          <m:r>
                            <a:rPr lang="en-US" sz="6600" i="1">
                              <a:latin typeface="Cambria Math" panose="02040503050406030204" pitchFamily="18" charset="0"/>
                            </a:rPr>
                            <m:t>𝜌</m:t>
                          </m:r>
                        </m:e>
                        <m:sub>
                          <m:r>
                            <a:rPr lang="en-US" sz="6600" i="1">
                              <a:latin typeface="Cambria Math" panose="02040503050406030204" pitchFamily="18" charset="0"/>
                            </a:rPr>
                            <m:t>𝑖</m:t>
                          </m:r>
                        </m:sub>
                      </m:sSub>
                      <m:r>
                        <a:rPr lang="en-US" sz="6600" b="0" i="1" smtClean="0">
                          <a:latin typeface="Cambria Math" panose="02040503050406030204" pitchFamily="18" charset="0"/>
                        </a:rPr>
                        <m:t>)</m:t>
                      </m:r>
                    </m:oMath>
                  </m:oMathPara>
                </a14:m>
                <a:endParaRPr lang="en-US" sz="6600" dirty="0"/>
              </a:p>
              <a:p>
                <a:pPr lvl="1"/>
                <a14:m>
                  <m:oMathPara xmlns:m="http://schemas.openxmlformats.org/officeDocument/2006/math">
                    <m:oMathParaPr>
                      <m:jc m:val="centerGroup"/>
                    </m:oMathParaPr>
                    <m:oMath xmlns:m="http://schemas.openxmlformats.org/officeDocument/2006/math">
                      <m:r>
                        <a:rPr lang="en-US" sz="6600" i="1">
                          <a:latin typeface="Cambria Math" panose="02040503050406030204" pitchFamily="18" charset="0"/>
                        </a:rPr>
                        <m:t>𝑐</m:t>
                      </m:r>
                      <m:d>
                        <m:dPr>
                          <m:ctrlPr>
                            <a:rPr lang="en-US" sz="6600" i="1">
                              <a:latin typeface="Cambria Math" panose="02040503050406030204" pitchFamily="18" charset="0"/>
                            </a:rPr>
                          </m:ctrlPr>
                        </m:dPr>
                        <m:e>
                          <m:sSub>
                            <m:sSubPr>
                              <m:ctrlPr>
                                <a:rPr lang="en-US" sz="6600" i="1">
                                  <a:latin typeface="Cambria Math" panose="02040503050406030204" pitchFamily="18" charset="0"/>
                                </a:rPr>
                              </m:ctrlPr>
                            </m:sSubPr>
                            <m:e>
                              <m:r>
                                <a:rPr lang="en-US" sz="6600" i="1">
                                  <a:latin typeface="Cambria Math" panose="02040503050406030204" pitchFamily="18" charset="0"/>
                                </a:rPr>
                                <m:t>𝜈</m:t>
                              </m:r>
                            </m:e>
                            <m:sub>
                              <m:r>
                                <a:rPr lang="en-US" sz="6600" i="1">
                                  <a:latin typeface="Cambria Math" panose="02040503050406030204" pitchFamily="18" charset="0"/>
                                </a:rPr>
                                <m:t>𝑖</m:t>
                              </m:r>
                            </m:sub>
                          </m:sSub>
                          <m:r>
                            <a:rPr lang="en-US" sz="6600" i="1">
                              <a:latin typeface="Cambria Math" panose="02040503050406030204" pitchFamily="18" charset="0"/>
                            </a:rPr>
                            <m:t>, </m:t>
                          </m:r>
                          <m:sSub>
                            <m:sSubPr>
                              <m:ctrlPr>
                                <a:rPr lang="en-US" sz="6600" i="1">
                                  <a:latin typeface="Cambria Math" panose="02040503050406030204" pitchFamily="18" charset="0"/>
                                </a:rPr>
                              </m:ctrlPr>
                            </m:sSubPr>
                            <m:e>
                              <m:r>
                                <a:rPr lang="en-US" sz="6600" i="1">
                                  <a:latin typeface="Cambria Math" panose="02040503050406030204" pitchFamily="18" charset="0"/>
                                </a:rPr>
                                <m:t>𝜌</m:t>
                              </m:r>
                            </m:e>
                            <m:sub>
                              <m:r>
                                <a:rPr lang="en-US" sz="6600" i="1">
                                  <a:latin typeface="Cambria Math" panose="02040503050406030204" pitchFamily="18" charset="0"/>
                                </a:rPr>
                                <m:t>𝑖</m:t>
                              </m:r>
                            </m:sub>
                          </m:sSub>
                        </m:e>
                      </m:d>
                      <m:r>
                        <a:rPr lang="en-US" sz="6600" i="1">
                          <a:latin typeface="Cambria Math" panose="02040503050406030204" pitchFamily="18" charset="0"/>
                        </a:rPr>
                        <m:t>=</m:t>
                      </m:r>
                      <m:sSub>
                        <m:sSubPr>
                          <m:ctrlPr>
                            <a:rPr lang="en-US" sz="6600" i="1">
                              <a:latin typeface="Cambria Math" panose="02040503050406030204" pitchFamily="18" charset="0"/>
                            </a:rPr>
                          </m:ctrlPr>
                        </m:sSubPr>
                        <m:e>
                          <m:r>
                            <a:rPr lang="en-US" sz="6600" i="1">
                              <a:latin typeface="Cambria Math" panose="02040503050406030204" pitchFamily="18" charset="0"/>
                            </a:rPr>
                            <m:t>𝜈</m:t>
                          </m:r>
                        </m:e>
                        <m:sub>
                          <m:r>
                            <a:rPr lang="en-US" sz="6600" i="1">
                              <a:latin typeface="Cambria Math" panose="02040503050406030204" pitchFamily="18" charset="0"/>
                            </a:rPr>
                            <m:t>𝑖</m:t>
                          </m:r>
                        </m:sub>
                      </m:sSub>
                      <m:sSubSup>
                        <m:sSubSupPr>
                          <m:ctrlPr>
                            <a:rPr lang="en-US" sz="6600" b="0" i="1" smtClean="0">
                              <a:latin typeface="Cambria Math" panose="02040503050406030204" pitchFamily="18" charset="0"/>
                            </a:rPr>
                          </m:ctrlPr>
                        </m:sSubSupPr>
                        <m:e>
                          <m:r>
                            <a:rPr lang="en-US" sz="6600" b="0" i="1" smtClean="0">
                              <a:latin typeface="Cambria Math" panose="02040503050406030204" pitchFamily="18" charset="0"/>
                            </a:rPr>
                            <m:t>𝜌</m:t>
                          </m:r>
                        </m:e>
                        <m:sub>
                          <m:r>
                            <a:rPr lang="en-US" sz="6600" b="0" i="1" smtClean="0">
                              <a:latin typeface="Cambria Math" panose="02040503050406030204" pitchFamily="18" charset="0"/>
                            </a:rPr>
                            <m:t>𝑖</m:t>
                          </m:r>
                        </m:sub>
                        <m:sup>
                          <m:r>
                            <a:rPr lang="en-US" sz="6600" b="0" i="1" smtClean="0">
                              <a:latin typeface="Cambria Math" panose="02040503050406030204" pitchFamily="18" charset="0"/>
                            </a:rPr>
                            <m:t>2</m:t>
                          </m:r>
                        </m:sup>
                      </m:sSubSup>
                    </m:oMath>
                  </m:oMathPara>
                </a14:m>
                <a:endParaRPr lang="en-US" sz="6600" dirty="0"/>
              </a:p>
              <a:p>
                <a:pPr lvl="1"/>
                <a:endParaRPr lang="en-US" sz="6600" dirty="0"/>
              </a:p>
            </p:txBody>
          </p:sp>
        </mc:Choice>
        <mc:Fallback xmlns="">
          <p:sp>
            <p:nvSpPr>
              <p:cNvPr id="31" name="TextBox 30">
                <a:extLst>
                  <a:ext uri="{FF2B5EF4-FFF2-40B4-BE49-F238E27FC236}">
                    <a16:creationId xmlns:a16="http://schemas.microsoft.com/office/drawing/2014/main" id="{B8C5E66C-8E25-3C45-B4E1-A42347F0FA40}"/>
                  </a:ext>
                </a:extLst>
              </p:cNvPr>
              <p:cNvSpPr txBox="1">
                <a:spLocks noRot="1" noChangeAspect="1" noMove="1" noResize="1" noEditPoints="1" noAdjustHandles="1" noChangeArrowheads="1" noChangeShapeType="1" noTextEdit="1"/>
              </p:cNvSpPr>
              <p:nvPr/>
            </p:nvSpPr>
            <p:spPr>
              <a:xfrm>
                <a:off x="776361" y="3555653"/>
                <a:ext cx="29689783" cy="12611466"/>
              </a:xfrm>
              <a:prstGeom prst="rect">
                <a:avLst/>
              </a:prstGeom>
              <a:blipFill>
                <a:blip r:embed="rId3"/>
                <a:stretch>
                  <a:fillRect l="-1710" t="-2012"/>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7E1A053-F94B-A243-9C04-D60469B5EA8D}"/>
              </a:ext>
            </a:extLst>
          </p:cNvPr>
          <p:cNvSpPr txBox="1"/>
          <p:nvPr/>
        </p:nvSpPr>
        <p:spPr>
          <a:xfrm>
            <a:off x="21363707" y="4621306"/>
            <a:ext cx="9102437" cy="1107996"/>
          </a:xfrm>
          <a:prstGeom prst="rect">
            <a:avLst/>
          </a:prstGeom>
          <a:noFill/>
        </p:spPr>
        <p:txBody>
          <a:bodyPr wrap="square" rtlCol="0">
            <a:spAutoFit/>
          </a:bodyPr>
          <a:lstStyle/>
          <a:p>
            <a:r>
              <a:rPr lang="en-US" sz="6600" dirty="0">
                <a:solidFill>
                  <a:srgbClr val="0070C0"/>
                </a:solidFill>
              </a:rPr>
              <a:t>(reward – privacy cost)</a:t>
            </a:r>
          </a:p>
        </p:txBody>
      </p:sp>
      <p:sp>
        <p:nvSpPr>
          <p:cNvPr id="5" name="Slide Number Placeholder 4">
            <a:extLst>
              <a:ext uri="{FF2B5EF4-FFF2-40B4-BE49-F238E27FC236}">
                <a16:creationId xmlns:a16="http://schemas.microsoft.com/office/drawing/2014/main" id="{050CE732-FAD0-9E40-B3DC-FF15370CE8CB}"/>
              </a:ext>
            </a:extLst>
          </p:cNvPr>
          <p:cNvSpPr>
            <a:spLocks noGrp="1"/>
          </p:cNvSpPr>
          <p:nvPr>
            <p:ph type="sldNum" sz="quarter" idx="12"/>
          </p:nvPr>
        </p:nvSpPr>
        <p:spPr/>
        <p:txBody>
          <a:bodyPr/>
          <a:lstStyle/>
          <a:p>
            <a:fld id="{00000000-1234-1234-1234-123412341234}" type="slidenum">
              <a:rPr lang="en" smtClean="0"/>
              <a:pPr/>
              <a:t>11</a:t>
            </a:fld>
            <a:endParaRPr lang="en"/>
          </a:p>
        </p:txBody>
      </p:sp>
    </p:spTree>
    <p:extLst>
      <p:ext uri="{BB962C8B-B14F-4D97-AF65-F5344CB8AC3E}">
        <p14:creationId xmlns:p14="http://schemas.microsoft.com/office/powerpoint/2010/main" val="1413005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E370-4666-4E9E-B445-A8AB254CB1C9}"/>
              </a:ext>
            </a:extLst>
          </p:cNvPr>
          <p:cNvSpPr>
            <a:spLocks noGrp="1"/>
          </p:cNvSpPr>
          <p:nvPr>
            <p:ph type="title"/>
          </p:nvPr>
        </p:nvSpPr>
        <p:spPr>
          <a:xfrm>
            <a:off x="323662" y="1157045"/>
            <a:ext cx="30461138" cy="3464261"/>
          </a:xfrm>
        </p:spPr>
        <p:txBody>
          <a:bodyPr anchor="t" anchorCtr="0">
            <a:normAutofit/>
          </a:bodyPr>
          <a:lstStyle/>
          <a:p>
            <a:pPr algn="ctr"/>
            <a:r>
              <a:rPr lang="en-US" sz="9600" dirty="0"/>
              <a:t>How to maximize users/server’s utilities?</a:t>
            </a: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8C5E66C-8E25-3C45-B4E1-A42347F0FA40}"/>
                  </a:ext>
                </a:extLst>
              </p:cNvPr>
              <p:cNvSpPr txBox="1"/>
              <p:nvPr/>
            </p:nvSpPr>
            <p:spPr>
              <a:xfrm>
                <a:off x="776362" y="3555653"/>
                <a:ext cx="25981626" cy="13586092"/>
              </a:xfrm>
              <a:prstGeom prst="rect">
                <a:avLst/>
              </a:prstGeom>
              <a:noFill/>
            </p:spPr>
            <p:txBody>
              <a:bodyPr wrap="square" rtlCol="0">
                <a:spAutoFit/>
              </a:bodyPr>
              <a:lstStyle/>
              <a:p>
                <a:r>
                  <a:rPr lang="en-US" sz="8000" dirty="0"/>
                  <a:t>Server’s utility:</a:t>
                </a:r>
              </a:p>
              <a:p>
                <a:pPr marL="2057400" lvl="2" indent="-1143000">
                  <a:buFont typeface="Arial" panose="020B0604020202020204" pitchFamily="34" charset="0"/>
                  <a:buChar char="•"/>
                </a:pPr>
                <a:r>
                  <a:rPr lang="en-US" sz="6600" dirty="0"/>
                  <a:t>Smaller privacy budget </a:t>
                </a:r>
                <a:r>
                  <a:rPr lang="en-US" sz="6600" dirty="0">
                    <a:sym typeface="Wingdings" pitchFamily="2" charset="2"/>
                  </a:rPr>
                  <a:t> </a:t>
                </a:r>
                <a:r>
                  <a:rPr lang="en-US" sz="6600" dirty="0"/>
                  <a:t>larger noise </a:t>
                </a:r>
                <a:r>
                  <a:rPr lang="en-US" sz="6600" dirty="0">
                    <a:sym typeface="Wingdings" pitchFamily="2" charset="2"/>
                  </a:rPr>
                  <a:t> </a:t>
                </a:r>
                <a:r>
                  <a:rPr lang="en-US" sz="6600" dirty="0"/>
                  <a:t>larger convergence error </a:t>
                </a:r>
                <a:r>
                  <a:rPr lang="en-US" sz="6600" dirty="0">
                    <a:sym typeface="Wingdings" pitchFamily="2" charset="2"/>
                  </a:rPr>
                  <a:t> </a:t>
                </a:r>
                <a:r>
                  <a:rPr lang="en-US" sz="6600" dirty="0"/>
                  <a:t>lower model accuracy.</a:t>
                </a:r>
              </a:p>
              <a:p>
                <a:pPr lvl="1" algn="ctr"/>
                <a14:m>
                  <m:oMathPara xmlns:m="http://schemas.openxmlformats.org/officeDocument/2006/math">
                    <m:oMathParaPr>
                      <m:jc m:val="centerGroup"/>
                    </m:oMathParaPr>
                    <m:oMath xmlns:m="http://schemas.openxmlformats.org/officeDocument/2006/math">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rPr>
                            <m:t>𝑈</m:t>
                          </m:r>
                        </m:e>
                        <m:sub>
                          <m:r>
                            <a:rPr lang="en-US" sz="6600" b="0" i="1" smtClean="0">
                              <a:latin typeface="Cambria Math" panose="02040503050406030204" pitchFamily="18" charset="0"/>
                            </a:rPr>
                            <m:t>𝑠</m:t>
                          </m:r>
                        </m:sub>
                      </m:sSub>
                      <m:r>
                        <a:rPr lang="en-US" sz="6600" b="0" i="1" smtClean="0">
                          <a:latin typeface="Cambria Math" panose="02040503050406030204" pitchFamily="18" charset="0"/>
                        </a:rPr>
                        <m:t>=</m:t>
                      </m:r>
                      <m:f>
                        <m:fPr>
                          <m:ctrlPr>
                            <a:rPr lang="en-US" sz="6600" b="0" i="1" smtClean="0">
                              <a:latin typeface="Cambria Math" panose="02040503050406030204" pitchFamily="18" charset="0"/>
                            </a:rPr>
                          </m:ctrlPr>
                        </m:fPr>
                        <m:num>
                          <m:r>
                            <a:rPr lang="en-US" sz="6600" b="0" i="1" smtClean="0">
                              <a:latin typeface="Cambria Math" panose="02040503050406030204" pitchFamily="18" charset="0"/>
                            </a:rPr>
                            <m:t>𝜆</m:t>
                          </m:r>
                        </m:num>
                        <m:den>
                          <m:r>
                            <a:rPr lang="en-US" sz="6600" b="0" i="1" smtClean="0">
                              <a:latin typeface="Cambria Math" panose="02040503050406030204" pitchFamily="18" charset="0"/>
                            </a:rPr>
                            <m:t>2</m:t>
                          </m:r>
                        </m:den>
                      </m:f>
                      <m:d>
                        <m:dPr>
                          <m:begChr m:val="["/>
                          <m:endChr m:val="]"/>
                          <m:ctrlPr>
                            <a:rPr lang="en-US" sz="6600" b="0" i="1" smtClean="0">
                              <a:latin typeface="Cambria Math" panose="02040503050406030204" pitchFamily="18" charset="0"/>
                            </a:rPr>
                          </m:ctrlPr>
                        </m:dPr>
                        <m:e>
                          <m:r>
                            <a:rPr lang="en-US" sz="6600" b="0" i="1" smtClean="0">
                              <a:latin typeface="Cambria Math" panose="02040503050406030204" pitchFamily="18" charset="0"/>
                            </a:rPr>
                            <m:t>1+</m:t>
                          </m:r>
                          <m:func>
                            <m:funcPr>
                              <m:ctrlPr>
                                <a:rPr lang="en-US" sz="6600" b="0" i="1" smtClean="0">
                                  <a:latin typeface="Cambria Math" panose="02040503050406030204" pitchFamily="18" charset="0"/>
                                </a:rPr>
                              </m:ctrlPr>
                            </m:funcPr>
                            <m:fName>
                              <m:r>
                                <m:rPr>
                                  <m:sty m:val="p"/>
                                </m:rPr>
                                <a:rPr lang="en-US" sz="6600" b="0" i="0" smtClean="0">
                                  <a:latin typeface="Cambria Math" panose="02040503050406030204" pitchFamily="18" charset="0"/>
                                </a:rPr>
                                <m:t>exp</m:t>
                              </m:r>
                            </m:fName>
                            <m:e>
                              <m:d>
                                <m:dPr>
                                  <m:ctrlPr>
                                    <a:rPr lang="en-US" sz="6600" b="0" i="1" smtClean="0">
                                      <a:latin typeface="Cambria Math" panose="02040503050406030204" pitchFamily="18" charset="0"/>
                                    </a:rPr>
                                  </m:ctrlPr>
                                </m:dPr>
                                <m:e>
                                  <m:r>
                                    <a:rPr lang="en-US" sz="6600" b="0" i="1" smtClean="0">
                                      <a:latin typeface="Cambria Math" panose="02040503050406030204" pitchFamily="18" charset="0"/>
                                    </a:rPr>
                                    <m:t>−</m:t>
                                  </m:r>
                                  <m:f>
                                    <m:fPr>
                                      <m:ctrlPr>
                                        <a:rPr lang="en-US" sz="6600" b="0" i="1" smtClean="0">
                                          <a:latin typeface="Cambria Math" panose="02040503050406030204" pitchFamily="18" charset="0"/>
                                        </a:rPr>
                                      </m:ctrlPr>
                                    </m:fPr>
                                    <m:num>
                                      <m:r>
                                        <a:rPr lang="en-US" sz="6600" b="0" i="1" smtClean="0">
                                          <a:latin typeface="Cambria Math" panose="02040503050406030204" pitchFamily="18" charset="0"/>
                                        </a:rPr>
                                        <m:t>1</m:t>
                                      </m:r>
                                    </m:num>
                                    <m:den>
                                      <m:d>
                                        <m:dPr>
                                          <m:begChr m:val="|"/>
                                          <m:endChr m:val="|"/>
                                          <m:ctrlPr>
                                            <a:rPr lang="en-US" sz="6600" b="0" i="1" smtClean="0">
                                              <a:latin typeface="Cambria Math" panose="02040503050406030204" pitchFamily="18" charset="0"/>
                                            </a:rPr>
                                          </m:ctrlPr>
                                        </m:dPr>
                                        <m:e>
                                          <m:r>
                                            <a:rPr lang="en-US" sz="6600" b="0" i="1" smtClean="0">
                                              <a:latin typeface="Cambria Math" panose="02040503050406030204" pitchFamily="18" charset="0"/>
                                            </a:rPr>
                                            <m:t>𝑈</m:t>
                                          </m:r>
                                        </m:e>
                                      </m:d>
                                    </m:den>
                                  </m:f>
                                  <m:nary>
                                    <m:naryPr>
                                      <m:chr m:val="∑"/>
                                      <m:supHide m:val="on"/>
                                      <m:ctrlPr>
                                        <a:rPr lang="en-US" sz="6600" b="0" i="1" smtClean="0">
                                          <a:latin typeface="Cambria Math" panose="02040503050406030204" pitchFamily="18" charset="0"/>
                                        </a:rPr>
                                      </m:ctrlPr>
                                    </m:naryPr>
                                    <m:sub>
                                      <m:r>
                                        <a:rPr lang="en-US" sz="6600" b="0" i="1" smtClean="0">
                                          <a:latin typeface="Cambria Math" panose="02040503050406030204" pitchFamily="18" charset="0"/>
                                        </a:rPr>
                                        <m:t>𝑖</m:t>
                                      </m:r>
                                      <m:r>
                                        <a:rPr lang="en-US" sz="6600" b="0" i="1" smtClean="0">
                                          <a:latin typeface="Cambria Math" panose="02040503050406030204" pitchFamily="18" charset="0"/>
                                        </a:rPr>
                                        <m:t>∈</m:t>
                                      </m:r>
                                      <m:r>
                                        <a:rPr lang="en-US" sz="6600" b="0" i="1" smtClean="0">
                                          <a:latin typeface="Cambria Math" panose="02040503050406030204" pitchFamily="18" charset="0"/>
                                        </a:rPr>
                                        <m:t>𝑈</m:t>
                                      </m:r>
                                    </m:sub>
                                    <m:sup/>
                                    <m:e>
                                      <m:func>
                                        <m:funcPr>
                                          <m:ctrlPr>
                                            <a:rPr lang="en-US" sz="6600" b="0" i="1" smtClean="0">
                                              <a:latin typeface="Cambria Math" panose="02040503050406030204" pitchFamily="18" charset="0"/>
                                            </a:rPr>
                                          </m:ctrlPr>
                                        </m:funcPr>
                                        <m:fName>
                                          <m:r>
                                            <m:rPr>
                                              <m:sty m:val="p"/>
                                            </m:rPr>
                                            <a:rPr lang="en-US" sz="6600" b="0" i="0" smtClean="0">
                                              <a:latin typeface="Cambria Math" panose="02040503050406030204" pitchFamily="18" charset="0"/>
                                            </a:rPr>
                                            <m:t>log</m:t>
                                          </m:r>
                                        </m:fName>
                                        <m:e>
                                          <m:d>
                                            <m:dPr>
                                              <m:ctrlPr>
                                                <a:rPr lang="en-US" sz="6600" b="0" i="1" smtClean="0">
                                                  <a:latin typeface="Cambria Math" panose="02040503050406030204" pitchFamily="18" charset="0"/>
                                                </a:rPr>
                                              </m:ctrlPr>
                                            </m:dPr>
                                            <m:e>
                                              <m:r>
                                                <a:rPr lang="en-US" sz="6600" b="0" i="1" smtClean="0">
                                                  <a:latin typeface="Cambria Math" panose="02040503050406030204" pitchFamily="18" charset="0"/>
                                                </a:rPr>
                                                <m:t>1+</m:t>
                                              </m:r>
                                              <m:r>
                                                <a:rPr lang="en-US" sz="6600" b="0" i="1" smtClean="0">
                                                  <a:latin typeface="Cambria Math" panose="02040503050406030204" pitchFamily="18" charset="0"/>
                                                </a:rPr>
                                                <m:t>𝑑</m:t>
                                              </m:r>
                                              <m:sSup>
                                                <m:sSupPr>
                                                  <m:ctrlPr>
                                                    <a:rPr lang="en-US" sz="6600" b="0" i="1" smtClean="0">
                                                      <a:latin typeface="Cambria Math" panose="02040503050406030204" pitchFamily="18" charset="0"/>
                                                    </a:rPr>
                                                  </m:ctrlPr>
                                                </m:sSupPr>
                                                <m:e>
                                                  <m:r>
                                                    <a:rPr lang="en-US" sz="6600" b="0" i="1" smtClean="0">
                                                      <a:latin typeface="Cambria Math" panose="02040503050406030204" pitchFamily="18" charset="0"/>
                                                    </a:rPr>
                                                    <m:t>𝜂</m:t>
                                                  </m:r>
                                                </m:e>
                                                <m:sup>
                                                  <m:r>
                                                    <a:rPr lang="en-US" sz="6600" b="0" i="1" smtClean="0">
                                                      <a:latin typeface="Cambria Math" panose="02040503050406030204" pitchFamily="18" charset="0"/>
                                                    </a:rPr>
                                                    <m:t>2</m:t>
                                                  </m:r>
                                                </m:sup>
                                              </m:sSup>
                                              <m:sSubSup>
                                                <m:sSubSupPr>
                                                  <m:ctrlPr>
                                                    <a:rPr lang="en-US" sz="6600" b="0" i="1" smtClean="0">
                                                      <a:latin typeface="Cambria Math" panose="02040503050406030204" pitchFamily="18" charset="0"/>
                                                    </a:rPr>
                                                  </m:ctrlPr>
                                                </m:sSubSupPr>
                                                <m:e>
                                                  <m:r>
                                                    <a:rPr lang="en-US" sz="6600" b="0" i="1" smtClean="0">
                                                      <a:latin typeface="Cambria Math" panose="02040503050406030204" pitchFamily="18" charset="0"/>
                                                    </a:rPr>
                                                    <m:t>𝜎</m:t>
                                                  </m:r>
                                                </m:e>
                                                <m:sub>
                                                  <m:r>
                                                    <a:rPr lang="en-US" sz="6600" b="0" i="1" smtClean="0">
                                                      <a:latin typeface="Cambria Math" panose="02040503050406030204" pitchFamily="18" charset="0"/>
                                                    </a:rPr>
                                                    <m:t>𝑖</m:t>
                                                  </m:r>
                                                </m:sub>
                                                <m:sup>
                                                  <m:r>
                                                    <a:rPr lang="en-US" sz="6600" b="0" i="1" smtClean="0">
                                                      <a:latin typeface="Cambria Math" panose="02040503050406030204" pitchFamily="18" charset="0"/>
                                                    </a:rPr>
                                                    <m:t>2</m:t>
                                                  </m:r>
                                                </m:sup>
                                              </m:sSubSup>
                                            </m:e>
                                          </m:d>
                                        </m:e>
                                      </m:func>
                                    </m:e>
                                  </m:nary>
                                </m:e>
                              </m:d>
                            </m:e>
                          </m:func>
                        </m:e>
                      </m:d>
                      <m:r>
                        <a:rPr lang="en-US" sz="6600" b="0" i="1" smtClean="0">
                          <a:latin typeface="Cambria Math" panose="02040503050406030204" pitchFamily="18" charset="0"/>
                        </a:rPr>
                        <m:t>−</m:t>
                      </m:r>
                      <m:r>
                        <a:rPr lang="en-US" sz="6600" b="0" i="1" smtClean="0">
                          <a:latin typeface="Cambria Math" panose="02040503050406030204" pitchFamily="18" charset="0"/>
                        </a:rPr>
                        <m:t>𝑅</m:t>
                      </m:r>
                      <m:r>
                        <a:rPr lang="en-US" sz="6600" b="0" i="1" smtClean="0">
                          <a:latin typeface="Cambria Math" panose="02040503050406030204" pitchFamily="18" charset="0"/>
                        </a:rPr>
                        <m:t>;</m:t>
                      </m:r>
                    </m:oMath>
                  </m:oMathPara>
                </a14:m>
                <a:endParaRPr lang="en-US" sz="66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sz="6600" i="1">
                              <a:solidFill>
                                <a:prstClr val="black"/>
                              </a:solidFill>
                              <a:latin typeface="Cambria Math" panose="02040503050406030204" pitchFamily="18" charset="0"/>
                            </a:rPr>
                          </m:ctrlPr>
                        </m:sSubPr>
                        <m:e>
                          <m:r>
                            <a:rPr lang="en-US" sz="6600" i="1">
                              <a:solidFill>
                                <a:prstClr val="black"/>
                              </a:solidFill>
                              <a:latin typeface="Cambria Math" panose="02040503050406030204" pitchFamily="18" charset="0"/>
                            </a:rPr>
                            <m:t>𝜎</m:t>
                          </m:r>
                        </m:e>
                        <m:sub>
                          <m:r>
                            <a:rPr lang="en-US" sz="6600" i="1">
                              <a:solidFill>
                                <a:prstClr val="black"/>
                              </a:solidFill>
                              <a:latin typeface="Cambria Math" panose="02040503050406030204" pitchFamily="18" charset="0"/>
                            </a:rPr>
                            <m:t>𝑖</m:t>
                          </m:r>
                        </m:sub>
                      </m:sSub>
                      <m:r>
                        <a:rPr lang="en-US" sz="6600" i="1">
                          <a:solidFill>
                            <a:prstClr val="black"/>
                          </a:solidFill>
                          <a:latin typeface="Cambria Math" panose="02040503050406030204" pitchFamily="18" charset="0"/>
                        </a:rPr>
                        <m:t>=</m:t>
                      </m:r>
                      <m:f>
                        <m:fPr>
                          <m:ctrlPr>
                            <a:rPr lang="en-US" sz="6600" i="1">
                              <a:solidFill>
                                <a:prstClr val="black"/>
                              </a:solidFill>
                              <a:latin typeface="Cambria Math" panose="02040503050406030204" pitchFamily="18" charset="0"/>
                            </a:rPr>
                          </m:ctrlPr>
                        </m:fPr>
                        <m:num>
                          <m:r>
                            <a:rPr lang="en-US" sz="6600" i="1">
                              <a:solidFill>
                                <a:prstClr val="black"/>
                              </a:solidFill>
                              <a:latin typeface="Cambria Math" panose="02040503050406030204" pitchFamily="18" charset="0"/>
                            </a:rPr>
                            <m:t>𝐺</m:t>
                          </m:r>
                        </m:num>
                        <m:den>
                          <m:r>
                            <a:rPr lang="en-US" sz="6600" i="1">
                              <a:solidFill>
                                <a:prstClr val="black"/>
                              </a:solidFill>
                              <a:latin typeface="Cambria Math" panose="02040503050406030204" pitchFamily="18" charset="0"/>
                            </a:rPr>
                            <m:t>𝑚</m:t>
                          </m:r>
                        </m:den>
                      </m:f>
                      <m:rad>
                        <m:radPr>
                          <m:degHide m:val="on"/>
                          <m:ctrlPr>
                            <a:rPr lang="en-US" sz="6600" i="1">
                              <a:solidFill>
                                <a:prstClr val="black"/>
                              </a:solidFill>
                              <a:latin typeface="Cambria Math" panose="02040503050406030204" pitchFamily="18" charset="0"/>
                            </a:rPr>
                          </m:ctrlPr>
                        </m:radPr>
                        <m:deg/>
                        <m:e>
                          <m:f>
                            <m:fPr>
                              <m:ctrlPr>
                                <a:rPr lang="en-US" sz="6600" i="1">
                                  <a:solidFill>
                                    <a:prstClr val="black"/>
                                  </a:solidFill>
                                  <a:latin typeface="Cambria Math" panose="02040503050406030204" pitchFamily="18" charset="0"/>
                                </a:rPr>
                              </m:ctrlPr>
                            </m:fPr>
                            <m:num>
                              <m:r>
                                <a:rPr lang="en-US" sz="6600" i="1">
                                  <a:solidFill>
                                    <a:prstClr val="black"/>
                                  </a:solidFill>
                                  <a:latin typeface="Cambria Math" panose="02040503050406030204" pitchFamily="18" charset="0"/>
                                </a:rPr>
                                <m:t>2</m:t>
                              </m:r>
                              <m:r>
                                <a:rPr lang="en-US" sz="6600" i="1">
                                  <a:solidFill>
                                    <a:prstClr val="black"/>
                                  </a:solidFill>
                                  <a:latin typeface="Cambria Math" panose="02040503050406030204" pitchFamily="18" charset="0"/>
                                </a:rPr>
                                <m:t>𝑇</m:t>
                              </m:r>
                            </m:num>
                            <m:den>
                              <m:sSub>
                                <m:sSubPr>
                                  <m:ctrlPr>
                                    <a:rPr lang="en-US" sz="6600" i="1">
                                      <a:solidFill>
                                        <a:prstClr val="black"/>
                                      </a:solidFill>
                                      <a:latin typeface="Cambria Math" panose="02040503050406030204" pitchFamily="18" charset="0"/>
                                    </a:rPr>
                                  </m:ctrlPr>
                                </m:sSubPr>
                                <m:e>
                                  <m:r>
                                    <a:rPr lang="en-US" sz="6600" i="1">
                                      <a:solidFill>
                                        <a:prstClr val="black"/>
                                      </a:solidFill>
                                      <a:latin typeface="Cambria Math" panose="02040503050406030204" pitchFamily="18" charset="0"/>
                                    </a:rPr>
                                    <m:t>𝜌</m:t>
                                  </m:r>
                                </m:e>
                                <m:sub>
                                  <m:r>
                                    <a:rPr lang="en-US" sz="6600" i="1">
                                      <a:solidFill>
                                        <a:prstClr val="black"/>
                                      </a:solidFill>
                                      <a:latin typeface="Cambria Math" panose="02040503050406030204" pitchFamily="18" charset="0"/>
                                    </a:rPr>
                                    <m:t>𝑖</m:t>
                                  </m:r>
                                </m:sub>
                              </m:sSub>
                            </m:den>
                          </m:f>
                        </m:e>
                      </m:rad>
                    </m:oMath>
                  </m:oMathPara>
                </a14:m>
                <a:endParaRPr lang="en-US" sz="6600" i="1" dirty="0">
                  <a:latin typeface="Cambria Math" panose="02040503050406030204" pitchFamily="18" charset="0"/>
                </a:endParaRPr>
              </a:p>
              <a:p>
                <a:pPr lvl="1"/>
                <a:r>
                  <a:rPr lang="en-US" sz="6600" i="1" dirty="0">
                    <a:latin typeface="Cambria Math" panose="02040503050406030204" pitchFamily="18" charset="0"/>
                  </a:rPr>
                  <a:t>				</a:t>
                </a:r>
                <a14:m>
                  <m:oMath xmlns:m="http://schemas.openxmlformats.org/officeDocument/2006/math">
                    <m:r>
                      <a:rPr lang="en-US" sz="5400" b="0" i="1" smtClean="0">
                        <a:latin typeface="Cambria Math" panose="02040503050406030204" pitchFamily="18" charset="0"/>
                      </a:rPr>
                      <m:t>𝑑</m:t>
                    </m:r>
                  </m:oMath>
                </a14:m>
                <a:r>
                  <a:rPr lang="en-US" sz="5400" i="1" dirty="0">
                    <a:latin typeface="Cambria Math" panose="02040503050406030204" pitchFamily="18" charset="0"/>
                  </a:rPr>
                  <a:t>: model dimension</a:t>
                </a:r>
              </a:p>
              <a:p>
                <a:pPr lvl="1"/>
                <a:r>
                  <a:rPr lang="en-US" sz="5400" i="1" dirty="0">
                    <a:latin typeface="Cambria Math" panose="02040503050406030204" pitchFamily="18" charset="0"/>
                  </a:rPr>
                  <a:t>				</a:t>
                </a:r>
                <a14:m>
                  <m:oMath xmlns:m="http://schemas.openxmlformats.org/officeDocument/2006/math">
                    <m:r>
                      <a:rPr lang="en-US" sz="5400" b="0" i="1" smtClean="0">
                        <a:latin typeface="Cambria Math" panose="02040503050406030204" pitchFamily="18" charset="0"/>
                      </a:rPr>
                      <m:t>𝜂</m:t>
                    </m:r>
                  </m:oMath>
                </a14:m>
                <a:r>
                  <a:rPr lang="en-US" sz="5400" i="1" dirty="0">
                    <a:latin typeface="Cambria Math" panose="02040503050406030204" pitchFamily="18" charset="0"/>
                  </a:rPr>
                  <a:t>: learning rate</a:t>
                </a:r>
              </a:p>
              <a:p>
                <a:pPr lvl="1"/>
                <a:r>
                  <a:rPr lang="en-US" sz="5400" i="1" dirty="0">
                    <a:latin typeface="Cambria Math" panose="02040503050406030204" pitchFamily="18" charset="0"/>
                  </a:rPr>
                  <a:t>				</a:t>
                </a:r>
                <a14:m>
                  <m:oMath xmlns:m="http://schemas.openxmlformats.org/officeDocument/2006/math">
                    <m:r>
                      <a:rPr lang="en-US" sz="5400" b="0" i="1" smtClean="0">
                        <a:latin typeface="Cambria Math" panose="02040503050406030204" pitchFamily="18" charset="0"/>
                      </a:rPr>
                      <m:t>𝜆</m:t>
                    </m:r>
                    <m:r>
                      <a:rPr lang="en-US" sz="5400" b="0" i="1" smtClean="0">
                        <a:latin typeface="Cambria Math" panose="02040503050406030204" pitchFamily="18" charset="0"/>
                      </a:rPr>
                      <m:t>:</m:t>
                    </m:r>
                  </m:oMath>
                </a14:m>
                <a:r>
                  <a:rPr lang="en-US" sz="5400" i="1" dirty="0">
                    <a:latin typeface="Cambria Math" panose="02040503050406030204" pitchFamily="18" charset="0"/>
                  </a:rPr>
                  <a:t> weight of model accuracy</a:t>
                </a:r>
              </a:p>
              <a:p>
                <a:pPr lvl="1"/>
                <a:endParaRPr lang="en-US" sz="5400" i="1" dirty="0">
                  <a:latin typeface="Cambria Math" panose="02040503050406030204" pitchFamily="18" charset="0"/>
                </a:endParaRPr>
              </a:p>
              <a:p>
                <a:pPr marL="1771650" lvl="2" indent="-857250">
                  <a:buFont typeface="Arial" panose="020B0604020202020204" pitchFamily="34" charset="0"/>
                  <a:buChar char="•"/>
                </a:pPr>
                <a14:m>
                  <m:oMath xmlns:m="http://schemas.openxmlformats.org/officeDocument/2006/math">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rPr>
                          <m:t>𝜎</m:t>
                        </m:r>
                      </m:e>
                      <m:sub>
                        <m:r>
                          <a:rPr lang="en-US" sz="6600" b="0" i="1" smtClean="0">
                            <a:latin typeface="Cambria Math" panose="02040503050406030204" pitchFamily="18" charset="0"/>
                          </a:rPr>
                          <m:t>𝑖</m:t>
                        </m:r>
                      </m:sub>
                    </m:sSub>
                    <m:r>
                      <a:rPr lang="en-US" sz="6600" b="0" i="1" smtClean="0">
                        <a:latin typeface="Cambria Math" panose="02040503050406030204" pitchFamily="18" charset="0"/>
                      </a:rPr>
                      <m:t>→0, </m:t>
                    </m:r>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rPr>
                          <m:t>𝑈</m:t>
                        </m:r>
                      </m:e>
                      <m:sub>
                        <m:r>
                          <a:rPr lang="en-US" sz="6600" b="0" i="1" smtClean="0">
                            <a:latin typeface="Cambria Math" panose="02040503050406030204" pitchFamily="18" charset="0"/>
                          </a:rPr>
                          <m:t>𝑠</m:t>
                        </m:r>
                      </m:sub>
                    </m:sSub>
                    <m:r>
                      <a:rPr lang="en-US" sz="6600" b="0" i="1" smtClean="0">
                        <a:latin typeface="Cambria Math" panose="02040503050406030204" pitchFamily="18" charset="0"/>
                      </a:rPr>
                      <m:t>=1∗</m:t>
                    </m:r>
                    <m:r>
                      <a:rPr lang="en-US" sz="6600" b="0" i="1" smtClean="0">
                        <a:latin typeface="Cambria Math" panose="02040503050406030204" pitchFamily="18" charset="0"/>
                      </a:rPr>
                      <m:t>𝜆</m:t>
                    </m:r>
                    <m:r>
                      <a:rPr lang="en-US" sz="6600" b="0" i="1" smtClean="0">
                        <a:latin typeface="Cambria Math" panose="02040503050406030204" pitchFamily="18" charset="0"/>
                      </a:rPr>
                      <m:t>−</m:t>
                    </m:r>
                    <m:r>
                      <a:rPr lang="en-US" sz="6600" b="0" i="1" smtClean="0">
                        <a:latin typeface="Cambria Math" panose="02040503050406030204" pitchFamily="18" charset="0"/>
                      </a:rPr>
                      <m:t>𝑅</m:t>
                    </m:r>
                  </m:oMath>
                </a14:m>
                <a:r>
                  <a:rPr lang="en-US" sz="6600" i="1" dirty="0">
                    <a:latin typeface="Cambria Math" panose="02040503050406030204" pitchFamily="18" charset="0"/>
                  </a:rPr>
                  <a:t>; </a:t>
                </a:r>
                <a14:m>
                  <m:oMath xmlns:m="http://schemas.openxmlformats.org/officeDocument/2006/math">
                    <m:sSub>
                      <m:sSubPr>
                        <m:ctrlPr>
                          <a:rPr lang="en-US" sz="6600" i="1">
                            <a:latin typeface="Cambria Math" panose="02040503050406030204" pitchFamily="18" charset="0"/>
                          </a:rPr>
                        </m:ctrlPr>
                      </m:sSubPr>
                      <m:e>
                        <m:r>
                          <a:rPr lang="en-US" sz="6600" i="1">
                            <a:latin typeface="Cambria Math" panose="02040503050406030204" pitchFamily="18" charset="0"/>
                          </a:rPr>
                          <m:t>𝜎</m:t>
                        </m:r>
                      </m:e>
                      <m:sub>
                        <m:r>
                          <a:rPr lang="en-US" sz="6600" i="1">
                            <a:latin typeface="Cambria Math" panose="02040503050406030204" pitchFamily="18" charset="0"/>
                          </a:rPr>
                          <m:t>𝑖</m:t>
                        </m:r>
                      </m:sub>
                    </m:sSub>
                    <m:r>
                      <a:rPr lang="en-US" sz="6600" i="1">
                        <a:latin typeface="Cambria Math" panose="02040503050406030204" pitchFamily="18" charset="0"/>
                      </a:rPr>
                      <m:t>→</m:t>
                    </m:r>
                    <m:r>
                      <a:rPr lang="en-US" sz="6600" b="0" i="1" smtClean="0">
                        <a:latin typeface="Cambria Math" panose="02040503050406030204" pitchFamily="18" charset="0"/>
                      </a:rPr>
                      <m:t>∞</m:t>
                    </m:r>
                    <m:r>
                      <a:rPr lang="en-US" sz="6600" i="1">
                        <a:latin typeface="Cambria Math" panose="02040503050406030204" pitchFamily="18" charset="0"/>
                      </a:rPr>
                      <m:t>, </m:t>
                    </m:r>
                    <m:sSub>
                      <m:sSubPr>
                        <m:ctrlPr>
                          <a:rPr lang="en-US" sz="6600" i="1">
                            <a:latin typeface="Cambria Math" panose="02040503050406030204" pitchFamily="18" charset="0"/>
                          </a:rPr>
                        </m:ctrlPr>
                      </m:sSubPr>
                      <m:e>
                        <m:r>
                          <a:rPr lang="en-US" sz="6600" i="1">
                            <a:latin typeface="Cambria Math" panose="02040503050406030204" pitchFamily="18" charset="0"/>
                          </a:rPr>
                          <m:t>𝑈</m:t>
                        </m:r>
                      </m:e>
                      <m:sub>
                        <m:r>
                          <a:rPr lang="en-US" sz="6600" i="1">
                            <a:latin typeface="Cambria Math" panose="02040503050406030204" pitchFamily="18" charset="0"/>
                          </a:rPr>
                          <m:t>𝑠</m:t>
                        </m:r>
                      </m:sub>
                    </m:sSub>
                    <m:r>
                      <a:rPr lang="en-US" sz="6600" i="1">
                        <a:latin typeface="Cambria Math" panose="02040503050406030204" pitchFamily="18" charset="0"/>
                      </a:rPr>
                      <m:t>=</m:t>
                    </m:r>
                    <m:r>
                      <a:rPr lang="en-US" sz="6600" b="0" i="1" smtClean="0">
                        <a:latin typeface="Cambria Math" panose="02040503050406030204" pitchFamily="18" charset="0"/>
                      </a:rPr>
                      <m:t>0.5∗</m:t>
                    </m:r>
                    <m:r>
                      <a:rPr lang="en-US" sz="6600" b="0" i="1" smtClean="0">
                        <a:latin typeface="Cambria Math" panose="02040503050406030204" pitchFamily="18" charset="0"/>
                      </a:rPr>
                      <m:t>𝜆</m:t>
                    </m:r>
                    <m:r>
                      <a:rPr lang="en-US" sz="6600" i="1">
                        <a:latin typeface="Cambria Math" panose="02040503050406030204" pitchFamily="18" charset="0"/>
                      </a:rPr>
                      <m:t>−</m:t>
                    </m:r>
                    <m:r>
                      <a:rPr lang="en-US" sz="6600" i="1">
                        <a:latin typeface="Cambria Math" panose="02040503050406030204" pitchFamily="18" charset="0"/>
                      </a:rPr>
                      <m:t>𝑅</m:t>
                    </m:r>
                  </m:oMath>
                </a14:m>
                <a:endParaRPr lang="en-US" sz="660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B8C5E66C-8E25-3C45-B4E1-A42347F0FA40}"/>
                  </a:ext>
                </a:extLst>
              </p:cNvPr>
              <p:cNvSpPr txBox="1">
                <a:spLocks noRot="1" noChangeAspect="1" noMove="1" noResize="1" noEditPoints="1" noAdjustHandles="1" noChangeArrowheads="1" noChangeShapeType="1" noTextEdit="1"/>
              </p:cNvSpPr>
              <p:nvPr/>
            </p:nvSpPr>
            <p:spPr>
              <a:xfrm>
                <a:off x="776362" y="3555653"/>
                <a:ext cx="25981626" cy="13586092"/>
              </a:xfrm>
              <a:prstGeom prst="rect">
                <a:avLst/>
              </a:prstGeom>
              <a:blipFill>
                <a:blip r:embed="rId3"/>
                <a:stretch>
                  <a:fillRect l="-1954" t="-1867" r="-684" b="-242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7F307E9F-C245-E843-8640-F9B79B8CE890}"/>
              </a:ext>
            </a:extLst>
          </p:cNvPr>
          <p:cNvSpPr>
            <a:spLocks noGrp="1"/>
          </p:cNvSpPr>
          <p:nvPr>
            <p:ph type="sldNum" sz="quarter" idx="12"/>
          </p:nvPr>
        </p:nvSpPr>
        <p:spPr/>
        <p:txBody>
          <a:bodyPr/>
          <a:lstStyle/>
          <a:p>
            <a:fld id="{00000000-1234-1234-1234-123412341234}" type="slidenum">
              <a:rPr lang="en" smtClean="0"/>
              <a:pPr/>
              <a:t>12</a:t>
            </a:fld>
            <a:endParaRPr lang="en"/>
          </a:p>
        </p:txBody>
      </p:sp>
    </p:spTree>
    <p:extLst>
      <p:ext uri="{BB962C8B-B14F-4D97-AF65-F5344CB8AC3E}">
        <p14:creationId xmlns:p14="http://schemas.microsoft.com/office/powerpoint/2010/main" val="1127635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E370-4666-4E9E-B445-A8AB254CB1C9}"/>
              </a:ext>
            </a:extLst>
          </p:cNvPr>
          <p:cNvSpPr>
            <a:spLocks noGrp="1"/>
          </p:cNvSpPr>
          <p:nvPr>
            <p:ph type="title"/>
          </p:nvPr>
        </p:nvSpPr>
        <p:spPr>
          <a:xfrm>
            <a:off x="323662" y="1157045"/>
            <a:ext cx="30461138" cy="3464261"/>
          </a:xfrm>
        </p:spPr>
        <p:txBody>
          <a:bodyPr anchor="t" anchorCtr="0">
            <a:normAutofit/>
          </a:bodyPr>
          <a:lstStyle/>
          <a:p>
            <a:pPr algn="ctr"/>
            <a:r>
              <a:rPr lang="en-US" sz="9600" dirty="0"/>
              <a:t>How to maximize users/server’s utilities?</a:t>
            </a: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8C5E66C-8E25-3C45-B4E1-A42347F0FA40}"/>
                  </a:ext>
                </a:extLst>
              </p:cNvPr>
              <p:cNvSpPr txBox="1"/>
              <p:nvPr/>
            </p:nvSpPr>
            <p:spPr>
              <a:xfrm>
                <a:off x="776362" y="3555653"/>
                <a:ext cx="25981626" cy="13708368"/>
              </a:xfrm>
              <a:prstGeom prst="rect">
                <a:avLst/>
              </a:prstGeom>
              <a:noFill/>
            </p:spPr>
            <p:txBody>
              <a:bodyPr wrap="square" rtlCol="0">
                <a:spAutoFit/>
              </a:bodyPr>
              <a:lstStyle/>
              <a:p>
                <a:r>
                  <a:rPr lang="en-US" sz="8000" dirty="0"/>
                  <a:t>A Two-Stage </a:t>
                </a:r>
                <a:r>
                  <a:rPr lang="en-US" sz="8000" dirty="0" err="1"/>
                  <a:t>Stackelberg</a:t>
                </a:r>
                <a:r>
                  <a:rPr lang="en-US" sz="8000" dirty="0"/>
                  <a:t> Game:</a:t>
                </a:r>
              </a:p>
              <a:p>
                <a:endParaRPr lang="en-US" sz="6600" dirty="0"/>
              </a:p>
              <a:p>
                <a:pPr lvl="5"/>
                <a:r>
                  <a:rPr lang="en-US" sz="6600" dirty="0"/>
                  <a:t>Goal: </a:t>
                </a:r>
                <a14:m>
                  <m:oMath xmlns:m="http://schemas.openxmlformats.org/officeDocument/2006/math">
                    <m:d>
                      <m:dPr>
                        <m:begChr m:val="{"/>
                        <m:endChr m:val=""/>
                        <m:ctrlPr>
                          <a:rPr lang="en-US" sz="6600" i="1">
                            <a:latin typeface="Cambria Math" panose="02040503050406030204" pitchFamily="18" charset="0"/>
                          </a:rPr>
                        </m:ctrlPr>
                      </m:dPr>
                      <m:e>
                        <m:eqArr>
                          <m:eqArrPr>
                            <m:ctrlPr>
                              <a:rPr lang="en-US" sz="6600" i="1">
                                <a:latin typeface="Cambria Math" panose="02040503050406030204" pitchFamily="18" charset="0"/>
                              </a:rPr>
                            </m:ctrlPr>
                          </m:eqArrPr>
                          <m:e>
                            <m:limLow>
                              <m:limLowPr>
                                <m:ctrlPr>
                                  <a:rPr lang="en-US" sz="6600" i="1">
                                    <a:latin typeface="Cambria Math" panose="02040503050406030204" pitchFamily="18" charset="0"/>
                                  </a:rPr>
                                </m:ctrlPr>
                              </m:limLowPr>
                              <m:e>
                                <m:r>
                                  <m:rPr>
                                    <m:sty m:val="p"/>
                                  </m:rPr>
                                  <a:rPr lang="en-US" sz="6600">
                                    <a:latin typeface="Cambria Math" panose="02040503050406030204" pitchFamily="18" charset="0"/>
                                  </a:rPr>
                                  <m:t>max</m:t>
                                </m:r>
                              </m:e>
                              <m:lim>
                                <m:sSub>
                                  <m:sSubPr>
                                    <m:ctrlPr>
                                      <a:rPr lang="en-US" sz="6600" i="1">
                                        <a:latin typeface="Cambria Math" panose="02040503050406030204" pitchFamily="18" charset="0"/>
                                      </a:rPr>
                                    </m:ctrlPr>
                                  </m:sSubPr>
                                  <m:e>
                                    <m:r>
                                      <a:rPr lang="en-US" sz="6600" i="1">
                                        <a:latin typeface="Cambria Math" panose="02040503050406030204" pitchFamily="18" charset="0"/>
                                      </a:rPr>
                                      <m:t>𝜌</m:t>
                                    </m:r>
                                  </m:e>
                                  <m:sub>
                                    <m:r>
                                      <a:rPr lang="en-US" sz="6600" i="1">
                                        <a:latin typeface="Cambria Math" panose="02040503050406030204" pitchFamily="18" charset="0"/>
                                      </a:rPr>
                                      <m:t>𝑖</m:t>
                                    </m:r>
                                  </m:sub>
                                </m:sSub>
                              </m:lim>
                            </m:limLow>
                            <m:r>
                              <a:rPr lang="en-US" sz="6600" i="1">
                                <a:latin typeface="Cambria Math" panose="02040503050406030204" pitchFamily="18" charset="0"/>
                              </a:rPr>
                              <m:t> </m:t>
                            </m:r>
                            <m:sSub>
                              <m:sSubPr>
                                <m:ctrlPr>
                                  <a:rPr lang="en-US" sz="6600" i="1">
                                    <a:latin typeface="Cambria Math" panose="02040503050406030204" pitchFamily="18" charset="0"/>
                                  </a:rPr>
                                </m:ctrlPr>
                              </m:sSubPr>
                              <m:e>
                                <m:r>
                                  <a:rPr lang="en-US" sz="6600" i="1">
                                    <a:latin typeface="Cambria Math" panose="02040503050406030204" pitchFamily="18" charset="0"/>
                                  </a:rPr>
                                  <m:t>𝑈</m:t>
                                </m:r>
                              </m:e>
                              <m:sub>
                                <m:r>
                                  <a:rPr lang="en-US" sz="6600" i="1">
                                    <a:latin typeface="Cambria Math" panose="02040503050406030204" pitchFamily="18" charset="0"/>
                                  </a:rPr>
                                  <m:t>𝑖</m:t>
                                </m:r>
                              </m:sub>
                            </m:sSub>
                            <m:d>
                              <m:dPr>
                                <m:ctrlPr>
                                  <a:rPr lang="en-US" sz="6600" i="1">
                                    <a:latin typeface="Cambria Math" panose="02040503050406030204" pitchFamily="18" charset="0"/>
                                  </a:rPr>
                                </m:ctrlPr>
                              </m:dPr>
                              <m:e>
                                <m:sSub>
                                  <m:sSubPr>
                                    <m:ctrlPr>
                                      <a:rPr lang="en-US" sz="6600" i="1">
                                        <a:latin typeface="Cambria Math" panose="02040503050406030204" pitchFamily="18" charset="0"/>
                                      </a:rPr>
                                    </m:ctrlPr>
                                  </m:sSubPr>
                                  <m:e>
                                    <m:r>
                                      <a:rPr lang="en-US" sz="6600" i="1">
                                        <a:latin typeface="Cambria Math" panose="02040503050406030204" pitchFamily="18" charset="0"/>
                                      </a:rPr>
                                      <m:t>𝜌</m:t>
                                    </m:r>
                                  </m:e>
                                  <m:sub>
                                    <m:r>
                                      <a:rPr lang="en-US" sz="6600" i="1">
                                        <a:latin typeface="Cambria Math" panose="02040503050406030204" pitchFamily="18" charset="0"/>
                                      </a:rPr>
                                      <m:t>𝑖</m:t>
                                    </m:r>
                                  </m:sub>
                                </m:sSub>
                                <m:r>
                                  <a:rPr lang="en-US" sz="6600" i="1">
                                    <a:latin typeface="Cambria Math" panose="02040503050406030204" pitchFamily="18" charset="0"/>
                                  </a:rPr>
                                  <m:t>, </m:t>
                                </m:r>
                                <m:r>
                                  <a:rPr lang="en-US" sz="6600" i="1">
                                    <a:latin typeface="Cambria Math" panose="02040503050406030204" pitchFamily="18" charset="0"/>
                                  </a:rPr>
                                  <m:t>𝑅</m:t>
                                </m:r>
                              </m:e>
                            </m:d>
                            <m:r>
                              <a:rPr lang="en-US" sz="6600" i="1">
                                <a:latin typeface="Cambria Math" panose="02040503050406030204" pitchFamily="18" charset="0"/>
                              </a:rPr>
                              <m:t>, ∀</m:t>
                            </m:r>
                            <m:r>
                              <a:rPr lang="en-US" sz="6600" i="1">
                                <a:latin typeface="Cambria Math" panose="02040503050406030204" pitchFamily="18" charset="0"/>
                              </a:rPr>
                              <m:t>𝑖</m:t>
                            </m:r>
                            <m:r>
                              <a:rPr lang="en-US" sz="6600" i="1">
                                <a:latin typeface="Cambria Math" panose="02040503050406030204" pitchFamily="18" charset="0"/>
                              </a:rPr>
                              <m:t>∈</m:t>
                            </m:r>
                            <m:r>
                              <a:rPr lang="en-US" sz="6600" i="1">
                                <a:latin typeface="Cambria Math" panose="02040503050406030204" pitchFamily="18" charset="0"/>
                              </a:rPr>
                              <m:t>𝑈</m:t>
                            </m:r>
                          </m:e>
                          <m:e>
                            <m:func>
                              <m:funcPr>
                                <m:ctrlPr>
                                  <a:rPr lang="en-US" sz="6600" i="1">
                                    <a:latin typeface="Cambria Math" panose="02040503050406030204" pitchFamily="18" charset="0"/>
                                  </a:rPr>
                                </m:ctrlPr>
                              </m:funcPr>
                              <m:fName>
                                <m:limLow>
                                  <m:limLowPr>
                                    <m:ctrlPr>
                                      <a:rPr lang="en-US" sz="6600" i="1">
                                        <a:latin typeface="Cambria Math" panose="02040503050406030204" pitchFamily="18" charset="0"/>
                                      </a:rPr>
                                    </m:ctrlPr>
                                  </m:limLowPr>
                                  <m:e>
                                    <m:r>
                                      <m:rPr>
                                        <m:sty m:val="p"/>
                                      </m:rPr>
                                      <a:rPr lang="en-US" sz="6600">
                                        <a:latin typeface="Cambria Math" panose="02040503050406030204" pitchFamily="18" charset="0"/>
                                      </a:rPr>
                                      <m:t>max</m:t>
                                    </m:r>
                                  </m:e>
                                  <m:lim>
                                    <m:r>
                                      <a:rPr lang="en-US" sz="6600" i="1">
                                        <a:latin typeface="Cambria Math" panose="02040503050406030204" pitchFamily="18" charset="0"/>
                                      </a:rPr>
                                      <m:t>𝑅</m:t>
                                    </m:r>
                                  </m:lim>
                                </m:limLow>
                              </m:fName>
                              <m:e>
                                <m:sSub>
                                  <m:sSubPr>
                                    <m:ctrlPr>
                                      <a:rPr lang="en-US" sz="6600" i="1">
                                        <a:latin typeface="Cambria Math" panose="02040503050406030204" pitchFamily="18" charset="0"/>
                                      </a:rPr>
                                    </m:ctrlPr>
                                  </m:sSubPr>
                                  <m:e>
                                    <m:r>
                                      <a:rPr lang="en-US" sz="6600" i="1">
                                        <a:latin typeface="Cambria Math" panose="02040503050406030204" pitchFamily="18" charset="0"/>
                                      </a:rPr>
                                      <m:t>𝑈</m:t>
                                    </m:r>
                                  </m:e>
                                  <m:sub>
                                    <m:r>
                                      <a:rPr lang="en-US" sz="6600" i="1">
                                        <a:latin typeface="Cambria Math" panose="02040503050406030204" pitchFamily="18" charset="0"/>
                                      </a:rPr>
                                      <m:t>𝑠</m:t>
                                    </m:r>
                                  </m:sub>
                                </m:sSub>
                                <m:d>
                                  <m:dPr>
                                    <m:ctrlPr>
                                      <a:rPr lang="en-US" sz="6600" i="1">
                                        <a:latin typeface="Cambria Math" panose="02040503050406030204" pitchFamily="18" charset="0"/>
                                      </a:rPr>
                                    </m:ctrlPr>
                                  </m:dPr>
                                  <m:e>
                                    <m:sSub>
                                      <m:sSubPr>
                                        <m:ctrlPr>
                                          <a:rPr lang="en-US" sz="6600" i="1">
                                            <a:latin typeface="Cambria Math" panose="02040503050406030204" pitchFamily="18" charset="0"/>
                                          </a:rPr>
                                        </m:ctrlPr>
                                      </m:sSubPr>
                                      <m:e>
                                        <m:r>
                                          <a:rPr lang="en-US" sz="6600" i="1">
                                            <a:latin typeface="Cambria Math" panose="02040503050406030204" pitchFamily="18" charset="0"/>
                                          </a:rPr>
                                          <m:t>𝜌</m:t>
                                        </m:r>
                                      </m:e>
                                      <m:sub>
                                        <m:r>
                                          <a:rPr lang="en-US" sz="6600" i="1">
                                            <a:latin typeface="Cambria Math" panose="02040503050406030204" pitchFamily="18" charset="0"/>
                                          </a:rPr>
                                          <m:t>1</m:t>
                                        </m:r>
                                      </m:sub>
                                    </m:sSub>
                                    <m:r>
                                      <a:rPr lang="en-US" sz="6600" i="1">
                                        <a:latin typeface="Cambria Math" panose="02040503050406030204" pitchFamily="18" charset="0"/>
                                      </a:rPr>
                                      <m:t>,…, </m:t>
                                    </m:r>
                                    <m:sSub>
                                      <m:sSubPr>
                                        <m:ctrlPr>
                                          <a:rPr lang="en-US" sz="6600" i="1">
                                            <a:latin typeface="Cambria Math" panose="02040503050406030204" pitchFamily="18" charset="0"/>
                                          </a:rPr>
                                        </m:ctrlPr>
                                      </m:sSubPr>
                                      <m:e>
                                        <m:r>
                                          <a:rPr lang="en-US" sz="6600" i="1">
                                            <a:latin typeface="Cambria Math" panose="02040503050406030204" pitchFamily="18" charset="0"/>
                                          </a:rPr>
                                          <m:t>𝜌</m:t>
                                        </m:r>
                                      </m:e>
                                      <m:sub>
                                        <m:r>
                                          <a:rPr lang="en-US" sz="6600" i="1">
                                            <a:latin typeface="Cambria Math" panose="02040503050406030204" pitchFamily="18" charset="0"/>
                                          </a:rPr>
                                          <m:t>|</m:t>
                                        </m:r>
                                        <m:r>
                                          <a:rPr lang="en-US" sz="6600" i="1">
                                            <a:latin typeface="Cambria Math" panose="02040503050406030204" pitchFamily="18" charset="0"/>
                                          </a:rPr>
                                          <m:t>𝑈</m:t>
                                        </m:r>
                                        <m:r>
                                          <a:rPr lang="en-US" sz="6600" i="1">
                                            <a:latin typeface="Cambria Math" panose="02040503050406030204" pitchFamily="18" charset="0"/>
                                          </a:rPr>
                                          <m:t>|</m:t>
                                        </m:r>
                                      </m:sub>
                                    </m:sSub>
                                    <m:r>
                                      <a:rPr lang="en-US" sz="6600" i="1">
                                        <a:latin typeface="Cambria Math" panose="02040503050406030204" pitchFamily="18" charset="0"/>
                                      </a:rPr>
                                      <m:t>, </m:t>
                                    </m:r>
                                    <m:r>
                                      <a:rPr lang="en-US" sz="6600" i="1">
                                        <a:latin typeface="Cambria Math" panose="02040503050406030204" pitchFamily="18" charset="0"/>
                                      </a:rPr>
                                      <m:t>𝑅</m:t>
                                    </m:r>
                                  </m:e>
                                </m:d>
                              </m:e>
                            </m:func>
                          </m:e>
                        </m:eqArr>
                      </m:e>
                    </m:d>
                  </m:oMath>
                </a14:m>
                <a:endParaRPr lang="en-US" sz="8000" dirty="0"/>
              </a:p>
              <a:p>
                <a:endParaRPr lang="en-US" sz="6600" dirty="0"/>
              </a:p>
              <a:p>
                <a:pPr marL="1771650" lvl="2" indent="-857250">
                  <a:buFont typeface="Wingdings" pitchFamily="2" charset="2"/>
                  <a:buChar char="Ø"/>
                </a:pPr>
                <a:r>
                  <a:rPr lang="en-US" sz="6600" dirty="0"/>
                  <a:t>1</a:t>
                </a:r>
                <a:r>
                  <a:rPr lang="en-US" sz="6600" baseline="30000" dirty="0"/>
                  <a:t>st</a:t>
                </a:r>
                <a:r>
                  <a:rPr lang="en-US" sz="6600" dirty="0"/>
                  <a:t> stage: server announces total reward </a:t>
                </a:r>
                <a14:m>
                  <m:oMath xmlns:m="http://schemas.openxmlformats.org/officeDocument/2006/math">
                    <m:r>
                      <a:rPr lang="en-US" sz="6600" i="1">
                        <a:latin typeface="Cambria Math" panose="02040503050406030204" pitchFamily="18" charset="0"/>
                      </a:rPr>
                      <m:t>𝑅</m:t>
                    </m:r>
                  </m:oMath>
                </a14:m>
                <a:r>
                  <a:rPr lang="en-US" sz="6600" dirty="0"/>
                  <a:t>;</a:t>
                </a:r>
              </a:p>
              <a:p>
                <a:pPr marL="1771650" lvl="2" indent="-857250">
                  <a:buFont typeface="Wingdings" pitchFamily="2" charset="2"/>
                  <a:buChar char="Ø"/>
                </a:pPr>
                <a:r>
                  <a:rPr lang="en-US" sz="6600" dirty="0"/>
                  <a:t>2</a:t>
                </a:r>
                <a:r>
                  <a:rPr lang="en-US" sz="6600" baseline="30000" dirty="0"/>
                  <a:t>nd</a:t>
                </a:r>
                <a:r>
                  <a:rPr lang="en-US" sz="6600" dirty="0"/>
                  <a:t> stage: each user strategizes </a:t>
                </a:r>
                <a14:m>
                  <m:oMath xmlns:m="http://schemas.openxmlformats.org/officeDocument/2006/math">
                    <m:sSub>
                      <m:sSubPr>
                        <m:ctrlPr>
                          <a:rPr lang="en-US" sz="6600" i="1">
                            <a:latin typeface="Cambria Math" panose="02040503050406030204" pitchFamily="18" charset="0"/>
                          </a:rPr>
                        </m:ctrlPr>
                      </m:sSubPr>
                      <m:e>
                        <m:r>
                          <a:rPr lang="en-US" sz="6600" i="1">
                            <a:latin typeface="Cambria Math" panose="02040503050406030204" pitchFamily="18" charset="0"/>
                          </a:rPr>
                          <m:t>𝜌</m:t>
                        </m:r>
                      </m:e>
                      <m:sub>
                        <m:r>
                          <a:rPr lang="en-US" sz="6600" i="1">
                            <a:latin typeface="Cambria Math" panose="02040503050406030204" pitchFamily="18" charset="0"/>
                          </a:rPr>
                          <m:t>𝑖</m:t>
                        </m:r>
                      </m:sub>
                    </m:sSub>
                  </m:oMath>
                </a14:m>
                <a:r>
                  <a:rPr lang="en-US" sz="6600" dirty="0"/>
                  <a:t> to maximize </a:t>
                </a:r>
                <a14:m>
                  <m:oMath xmlns:m="http://schemas.openxmlformats.org/officeDocument/2006/math">
                    <m:sSub>
                      <m:sSubPr>
                        <m:ctrlPr>
                          <a:rPr lang="en-US" sz="6600" i="1">
                            <a:latin typeface="Cambria Math" panose="02040503050406030204" pitchFamily="18" charset="0"/>
                          </a:rPr>
                        </m:ctrlPr>
                      </m:sSubPr>
                      <m:e>
                        <m:r>
                          <a:rPr lang="en-US" sz="6600" i="1">
                            <a:latin typeface="Cambria Math" panose="02040503050406030204" pitchFamily="18" charset="0"/>
                          </a:rPr>
                          <m:t>𝑈</m:t>
                        </m:r>
                      </m:e>
                      <m:sub>
                        <m:r>
                          <a:rPr lang="en-US" sz="6600" i="1">
                            <a:latin typeface="Cambria Math" panose="02040503050406030204" pitchFamily="18" charset="0"/>
                          </a:rPr>
                          <m:t>𝑖</m:t>
                        </m:r>
                      </m:sub>
                    </m:sSub>
                  </m:oMath>
                </a14:m>
                <a:r>
                  <a:rPr lang="en-US" sz="6600" dirty="0"/>
                  <a:t>;</a:t>
                </a:r>
              </a:p>
              <a:p>
                <a:pPr lvl="2"/>
                <a:endParaRPr lang="en-US" sz="6600" dirty="0"/>
              </a:p>
              <a:p>
                <a:pPr marL="1771650" lvl="2" indent="-857250">
                  <a:buFont typeface="Arial" panose="020B0604020202020204" pitchFamily="34" charset="0"/>
                  <a:buChar char="•"/>
                </a:pPr>
                <a:r>
                  <a:rPr lang="en-US" sz="6600" dirty="0"/>
                  <a:t>Then server optimizes </a:t>
                </a:r>
                <a14:m>
                  <m:oMath xmlns:m="http://schemas.openxmlformats.org/officeDocument/2006/math">
                    <m:sSub>
                      <m:sSubPr>
                        <m:ctrlPr>
                          <a:rPr lang="en-US" sz="6600" i="1">
                            <a:latin typeface="Cambria Math" panose="02040503050406030204" pitchFamily="18" charset="0"/>
                          </a:rPr>
                        </m:ctrlPr>
                      </m:sSubPr>
                      <m:e>
                        <m:r>
                          <a:rPr lang="en-US" sz="6600" i="1">
                            <a:latin typeface="Cambria Math" panose="02040503050406030204" pitchFamily="18" charset="0"/>
                          </a:rPr>
                          <m:t>𝑈</m:t>
                        </m:r>
                      </m:e>
                      <m:sub>
                        <m:r>
                          <a:rPr lang="en-US" sz="6600" i="1">
                            <a:latin typeface="Cambria Math" panose="02040503050406030204" pitchFamily="18" charset="0"/>
                          </a:rPr>
                          <m:t>𝑠</m:t>
                        </m:r>
                      </m:sub>
                    </m:sSub>
                  </m:oMath>
                </a14:m>
                <a:r>
                  <a:rPr lang="en-US" sz="6600" dirty="0"/>
                  <a:t> and announces the optimal </a:t>
                </a:r>
                <a14:m>
                  <m:oMath xmlns:m="http://schemas.openxmlformats.org/officeDocument/2006/math">
                    <m:sSup>
                      <m:sSupPr>
                        <m:ctrlPr>
                          <a:rPr lang="en-US" sz="6600" b="0" i="1" smtClean="0">
                            <a:latin typeface="Cambria Math" panose="02040503050406030204" pitchFamily="18" charset="0"/>
                          </a:rPr>
                        </m:ctrlPr>
                      </m:sSupPr>
                      <m:e>
                        <m:r>
                          <a:rPr lang="en-US" sz="6600" i="1">
                            <a:latin typeface="Cambria Math" panose="02040503050406030204" pitchFamily="18" charset="0"/>
                          </a:rPr>
                          <m:t>𝑅</m:t>
                        </m:r>
                      </m:e>
                      <m:sup>
                        <m:r>
                          <a:rPr lang="en-US" sz="6600" b="0" i="1" smtClean="0">
                            <a:latin typeface="Cambria Math" panose="02040503050406030204" pitchFamily="18" charset="0"/>
                          </a:rPr>
                          <m:t>∗</m:t>
                        </m:r>
                      </m:sup>
                    </m:sSup>
                  </m:oMath>
                </a14:m>
                <a:r>
                  <a:rPr lang="en-US" sz="6600" dirty="0"/>
                  <a:t> to users;</a:t>
                </a:r>
              </a:p>
              <a:p>
                <a:pPr marL="1771650" lvl="2" indent="-857250">
                  <a:buFont typeface="Arial" panose="020B0604020202020204" pitchFamily="34" charset="0"/>
                  <a:buChar char="•"/>
                </a:pPr>
                <a:r>
                  <a:rPr lang="en-US" sz="6600" dirty="0"/>
                  <a:t>Users obtain the optimal strategies </a:t>
                </a:r>
                <a14:m>
                  <m:oMath xmlns:m="http://schemas.openxmlformats.org/officeDocument/2006/math">
                    <m:sSubSup>
                      <m:sSubSupPr>
                        <m:ctrlPr>
                          <a:rPr lang="en-US" sz="6600" i="1">
                            <a:latin typeface="Cambria Math" panose="02040503050406030204" pitchFamily="18" charset="0"/>
                          </a:rPr>
                        </m:ctrlPr>
                      </m:sSubSupPr>
                      <m:e>
                        <m:r>
                          <a:rPr lang="en-US" sz="6600" i="1">
                            <a:latin typeface="Cambria Math" panose="02040503050406030204" pitchFamily="18" charset="0"/>
                          </a:rPr>
                          <m:t>{</m:t>
                        </m:r>
                        <m:r>
                          <a:rPr lang="en-US" sz="6600" i="1">
                            <a:latin typeface="Cambria Math" panose="02040503050406030204" pitchFamily="18" charset="0"/>
                          </a:rPr>
                          <m:t>𝜌</m:t>
                        </m:r>
                      </m:e>
                      <m:sub>
                        <m:r>
                          <a:rPr lang="en-US" sz="6600" i="1">
                            <a:latin typeface="Cambria Math" panose="02040503050406030204" pitchFamily="18" charset="0"/>
                          </a:rPr>
                          <m:t>𝑖</m:t>
                        </m:r>
                      </m:sub>
                      <m:sup>
                        <m:r>
                          <a:rPr lang="en-US" sz="6600" b="0" i="1" smtClean="0">
                            <a:latin typeface="Cambria Math" panose="02040503050406030204" pitchFamily="18" charset="0"/>
                          </a:rPr>
                          <m:t>∗</m:t>
                        </m:r>
                      </m:sup>
                    </m:sSubSup>
                    <m:r>
                      <a:rPr lang="en-US" sz="6600" i="1">
                        <a:latin typeface="Cambria Math" panose="02040503050406030204" pitchFamily="18" charset="0"/>
                      </a:rPr>
                      <m:t>,</m:t>
                    </m:r>
                    <m:r>
                      <a:rPr lang="en-US" sz="6600" i="1">
                        <a:latin typeface="Cambria Math" panose="02040503050406030204" pitchFamily="18" charset="0"/>
                      </a:rPr>
                      <m:t>𝑖</m:t>
                    </m:r>
                    <m:r>
                      <a:rPr lang="en-US" sz="6600" i="1">
                        <a:latin typeface="Cambria Math" panose="02040503050406030204" pitchFamily="18" charset="0"/>
                      </a:rPr>
                      <m:t>∈</m:t>
                    </m:r>
                    <m:r>
                      <a:rPr lang="en-US" sz="6600" i="1">
                        <a:latin typeface="Cambria Math" panose="02040503050406030204" pitchFamily="18" charset="0"/>
                      </a:rPr>
                      <m:t>𝑈</m:t>
                    </m:r>
                    <m:r>
                      <a:rPr lang="en-US" sz="6600" i="1">
                        <a:latin typeface="Cambria Math" panose="02040503050406030204" pitchFamily="18" charset="0"/>
                      </a:rPr>
                      <m:t>}</m:t>
                    </m:r>
                  </m:oMath>
                </a14:m>
                <a:r>
                  <a:rPr lang="en-US" sz="6600" dirty="0"/>
                  <a:t> given </a:t>
                </a:r>
                <a14:m>
                  <m:oMath xmlns:m="http://schemas.openxmlformats.org/officeDocument/2006/math">
                    <m:sSup>
                      <m:sSupPr>
                        <m:ctrlPr>
                          <a:rPr lang="en-US" sz="6600" i="1">
                            <a:latin typeface="Cambria Math" panose="02040503050406030204" pitchFamily="18" charset="0"/>
                          </a:rPr>
                        </m:ctrlPr>
                      </m:sSupPr>
                      <m:e>
                        <m:r>
                          <a:rPr lang="en-US" sz="6600" i="1">
                            <a:latin typeface="Cambria Math" panose="02040503050406030204" pitchFamily="18" charset="0"/>
                          </a:rPr>
                          <m:t>𝑅</m:t>
                        </m:r>
                      </m:e>
                      <m:sup>
                        <m:r>
                          <a:rPr lang="en-US" sz="6600" i="1">
                            <a:latin typeface="Cambria Math" panose="02040503050406030204" pitchFamily="18" charset="0"/>
                          </a:rPr>
                          <m:t>∗</m:t>
                        </m:r>
                      </m:sup>
                    </m:sSup>
                  </m:oMath>
                </a14:m>
                <a:r>
                  <a:rPr lang="en-US" sz="6600" dirty="0"/>
                  <a:t> </a:t>
                </a:r>
              </a:p>
              <a:p>
                <a:pPr lvl="2"/>
                <a:endParaRPr lang="en-US" sz="6600" dirty="0"/>
              </a:p>
              <a:p>
                <a:pPr lvl="2"/>
                <a:r>
                  <a:rPr lang="en-US" sz="6000" i="1" dirty="0">
                    <a:solidFill>
                      <a:schemeClr val="accent1"/>
                    </a:solidFill>
                  </a:rPr>
                  <a:t>Note: only users with positive strategy, i.e., </a:t>
                </a:r>
                <a14:m>
                  <m:oMath xmlns:m="http://schemas.openxmlformats.org/officeDocument/2006/math">
                    <m:sSubSup>
                      <m:sSubSupPr>
                        <m:ctrlPr>
                          <a:rPr lang="en-US" sz="6000" i="1">
                            <a:solidFill>
                              <a:schemeClr val="accent1"/>
                            </a:solidFill>
                            <a:latin typeface="Cambria Math" panose="02040503050406030204" pitchFamily="18" charset="0"/>
                          </a:rPr>
                        </m:ctrlPr>
                      </m:sSubSupPr>
                      <m:e>
                        <m:r>
                          <a:rPr lang="en-US" sz="6000" i="1">
                            <a:solidFill>
                              <a:schemeClr val="accent1"/>
                            </a:solidFill>
                            <a:latin typeface="Cambria Math" panose="02040503050406030204" pitchFamily="18" charset="0"/>
                          </a:rPr>
                          <m:t>𝜌</m:t>
                        </m:r>
                      </m:e>
                      <m:sub>
                        <m:r>
                          <a:rPr lang="en-US" sz="6000" i="1">
                            <a:solidFill>
                              <a:schemeClr val="accent1"/>
                            </a:solidFill>
                            <a:latin typeface="Cambria Math" panose="02040503050406030204" pitchFamily="18" charset="0"/>
                          </a:rPr>
                          <m:t>𝑖</m:t>
                        </m:r>
                      </m:sub>
                      <m:sup>
                        <m:r>
                          <a:rPr lang="en-US" sz="6000" i="1">
                            <a:solidFill>
                              <a:schemeClr val="accent1"/>
                            </a:solidFill>
                            <a:latin typeface="Cambria Math" panose="02040503050406030204" pitchFamily="18" charset="0"/>
                          </a:rPr>
                          <m:t>∗</m:t>
                        </m:r>
                      </m:sup>
                    </m:sSubSup>
                    <m:r>
                      <a:rPr lang="en-US" sz="6000" b="0" i="1" smtClean="0">
                        <a:solidFill>
                          <a:schemeClr val="accent1"/>
                        </a:solidFill>
                        <a:latin typeface="Cambria Math" panose="02040503050406030204" pitchFamily="18" charset="0"/>
                      </a:rPr>
                      <m:t>&gt;0</m:t>
                    </m:r>
                  </m:oMath>
                </a14:m>
                <a:r>
                  <a:rPr lang="en-US" sz="6000" i="1" dirty="0">
                    <a:solidFill>
                      <a:schemeClr val="accent1"/>
                    </a:solidFill>
                  </a:rPr>
                  <a:t>, will participate.</a:t>
                </a:r>
              </a:p>
            </p:txBody>
          </p:sp>
        </mc:Choice>
        <mc:Fallback xmlns="">
          <p:sp>
            <p:nvSpPr>
              <p:cNvPr id="31" name="TextBox 30">
                <a:extLst>
                  <a:ext uri="{FF2B5EF4-FFF2-40B4-BE49-F238E27FC236}">
                    <a16:creationId xmlns:a16="http://schemas.microsoft.com/office/drawing/2014/main" id="{B8C5E66C-8E25-3C45-B4E1-A42347F0FA40}"/>
                  </a:ext>
                </a:extLst>
              </p:cNvPr>
              <p:cNvSpPr txBox="1">
                <a:spLocks noRot="1" noChangeAspect="1" noMove="1" noResize="1" noEditPoints="1" noAdjustHandles="1" noChangeArrowheads="1" noChangeShapeType="1" noTextEdit="1"/>
              </p:cNvSpPr>
              <p:nvPr/>
            </p:nvSpPr>
            <p:spPr>
              <a:xfrm>
                <a:off x="776362" y="3555653"/>
                <a:ext cx="25981626" cy="13708368"/>
              </a:xfrm>
              <a:prstGeom prst="rect">
                <a:avLst/>
              </a:prstGeom>
              <a:blipFill>
                <a:blip r:embed="rId3"/>
                <a:stretch>
                  <a:fillRect l="-6937" t="-38611" b="-1879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2F72D93-2471-2248-B053-75D2EBD3B4B5}"/>
              </a:ext>
            </a:extLst>
          </p:cNvPr>
          <p:cNvSpPr/>
          <p:nvPr/>
        </p:nvSpPr>
        <p:spPr>
          <a:xfrm>
            <a:off x="19108918" y="9410557"/>
            <a:ext cx="8101770" cy="1107996"/>
          </a:xfrm>
          <a:prstGeom prst="rect">
            <a:avLst/>
          </a:prstGeom>
          <a:solidFill>
            <a:schemeClr val="accent1">
              <a:lumMod val="40000"/>
              <a:lumOff val="60000"/>
            </a:schemeClr>
          </a:solidFill>
          <a:ln>
            <a:noFill/>
          </a:ln>
        </p:spPr>
        <p:txBody>
          <a:bodyPr wrap="none">
            <a:spAutoFit/>
          </a:bodyPr>
          <a:lstStyle/>
          <a:p>
            <a:r>
              <a:rPr lang="en-US" sz="6600" dirty="0">
                <a:solidFill>
                  <a:srgbClr val="C00000"/>
                </a:solidFill>
              </a:rPr>
              <a:t>non-cooperative game </a:t>
            </a:r>
            <a:endParaRPr lang="en-US" dirty="0">
              <a:solidFill>
                <a:srgbClr val="C00000"/>
              </a:solidFill>
            </a:endParaRPr>
          </a:p>
        </p:txBody>
      </p:sp>
      <p:sp>
        <p:nvSpPr>
          <p:cNvPr id="6" name="Bent-Up Arrow 5">
            <a:extLst>
              <a:ext uri="{FF2B5EF4-FFF2-40B4-BE49-F238E27FC236}">
                <a16:creationId xmlns:a16="http://schemas.microsoft.com/office/drawing/2014/main" id="{33E191D9-A7B8-D24D-81D2-88513CFD4FA0}"/>
              </a:ext>
            </a:extLst>
          </p:cNvPr>
          <p:cNvSpPr/>
          <p:nvPr/>
        </p:nvSpPr>
        <p:spPr>
          <a:xfrm>
            <a:off x="20073257" y="10711542"/>
            <a:ext cx="1567543" cy="108857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EE8506D-474E-4041-9B2F-98FDC0E81B79}"/>
                  </a:ext>
                </a:extLst>
              </p:cNvPr>
              <p:cNvSpPr/>
              <p:nvPr/>
            </p:nvSpPr>
            <p:spPr>
              <a:xfrm>
                <a:off x="16038943" y="5908520"/>
                <a:ext cx="14241719" cy="1111394"/>
              </a:xfrm>
              <a:prstGeom prst="rect">
                <a:avLst/>
              </a:prstGeom>
              <a:solidFill>
                <a:schemeClr val="accent1">
                  <a:lumMod val="40000"/>
                  <a:lumOff val="60000"/>
                </a:schemeClr>
              </a:solidFill>
              <a:ln>
                <a:noFill/>
              </a:ln>
            </p:spPr>
            <p:txBody>
              <a:bodyPr wrap="square">
                <a:spAutoFit/>
              </a:bodyPr>
              <a:lstStyle/>
              <a:p>
                <a:r>
                  <a:rPr lang="en-US" sz="6600" dirty="0">
                    <a:solidFill>
                      <a:srgbClr val="C00000"/>
                    </a:solidFill>
                  </a:rPr>
                  <a:t>stable strategies </a:t>
                </a:r>
                <a14:m>
                  <m:oMath xmlns:m="http://schemas.openxmlformats.org/officeDocument/2006/math">
                    <m:sSubSup>
                      <m:sSubSupPr>
                        <m:ctrlPr>
                          <a:rPr lang="en-US" sz="6600" i="1">
                            <a:solidFill>
                              <a:srgbClr val="C00000"/>
                            </a:solidFill>
                            <a:latin typeface="Cambria Math" panose="02040503050406030204" pitchFamily="18" charset="0"/>
                          </a:rPr>
                        </m:ctrlPr>
                      </m:sSubSupPr>
                      <m:e>
                        <m:r>
                          <a:rPr lang="en-US" sz="6600" i="1">
                            <a:solidFill>
                              <a:srgbClr val="C00000"/>
                            </a:solidFill>
                            <a:latin typeface="Cambria Math" panose="02040503050406030204" pitchFamily="18" charset="0"/>
                          </a:rPr>
                          <m:t>{</m:t>
                        </m:r>
                        <m:r>
                          <a:rPr lang="en-US" sz="6600" i="1">
                            <a:solidFill>
                              <a:srgbClr val="C00000"/>
                            </a:solidFill>
                            <a:latin typeface="Cambria Math" panose="02040503050406030204" pitchFamily="18" charset="0"/>
                          </a:rPr>
                          <m:t>𝜌</m:t>
                        </m:r>
                      </m:e>
                      <m:sub>
                        <m:r>
                          <a:rPr lang="en-US" sz="6600" i="1">
                            <a:solidFill>
                              <a:srgbClr val="C00000"/>
                            </a:solidFill>
                            <a:latin typeface="Cambria Math" panose="02040503050406030204" pitchFamily="18" charset="0"/>
                          </a:rPr>
                          <m:t>𝑖</m:t>
                        </m:r>
                      </m:sub>
                      <m:sup>
                        <m:r>
                          <a:rPr lang="en-US" sz="6600" i="1">
                            <a:solidFill>
                              <a:srgbClr val="C00000"/>
                            </a:solidFill>
                            <a:latin typeface="Cambria Math" panose="02040503050406030204" pitchFamily="18" charset="0"/>
                          </a:rPr>
                          <m:t>𝑒</m:t>
                        </m:r>
                      </m:sup>
                    </m:sSubSup>
                    <m:r>
                      <a:rPr lang="en-US" sz="6600" i="1">
                        <a:solidFill>
                          <a:srgbClr val="C00000"/>
                        </a:solidFill>
                        <a:latin typeface="Cambria Math" panose="02040503050406030204" pitchFamily="18" charset="0"/>
                      </a:rPr>
                      <m:t>,</m:t>
                    </m:r>
                    <m:r>
                      <a:rPr lang="en-US" sz="6600" i="1">
                        <a:solidFill>
                          <a:srgbClr val="C00000"/>
                        </a:solidFill>
                        <a:latin typeface="Cambria Math" panose="02040503050406030204" pitchFamily="18" charset="0"/>
                      </a:rPr>
                      <m:t>𝑖</m:t>
                    </m:r>
                    <m:r>
                      <a:rPr lang="en-US" sz="6600" i="1">
                        <a:solidFill>
                          <a:srgbClr val="C00000"/>
                        </a:solidFill>
                        <a:latin typeface="Cambria Math" panose="02040503050406030204" pitchFamily="18" charset="0"/>
                      </a:rPr>
                      <m:t>∈</m:t>
                    </m:r>
                    <m:r>
                      <a:rPr lang="en-US" sz="6600" i="1">
                        <a:solidFill>
                          <a:srgbClr val="C00000"/>
                        </a:solidFill>
                        <a:latin typeface="Cambria Math" panose="02040503050406030204" pitchFamily="18" charset="0"/>
                      </a:rPr>
                      <m:t>𝑈</m:t>
                    </m:r>
                    <m:r>
                      <a:rPr lang="en-US" sz="6600" i="1">
                        <a:solidFill>
                          <a:srgbClr val="C00000"/>
                        </a:solidFill>
                        <a:latin typeface="Cambria Math" panose="02040503050406030204" pitchFamily="18" charset="0"/>
                      </a:rPr>
                      <m:t>}</m:t>
                    </m:r>
                  </m:oMath>
                </a14:m>
                <a:r>
                  <a:rPr lang="en-US" sz="6600" dirty="0">
                    <a:solidFill>
                      <a:srgbClr val="C00000"/>
                    </a:solidFill>
                  </a:rPr>
                  <a:t> for a given </a:t>
                </a:r>
                <a14:m>
                  <m:oMath xmlns:m="http://schemas.openxmlformats.org/officeDocument/2006/math">
                    <m:r>
                      <a:rPr lang="en-US" sz="6600" i="1">
                        <a:solidFill>
                          <a:srgbClr val="C00000"/>
                        </a:solidFill>
                        <a:latin typeface="Cambria Math" panose="02040503050406030204" pitchFamily="18" charset="0"/>
                      </a:rPr>
                      <m:t>𝑅</m:t>
                    </m:r>
                  </m:oMath>
                </a14:m>
                <a:endParaRPr lang="en-US" sz="6600" dirty="0">
                  <a:solidFill>
                    <a:srgbClr val="C00000"/>
                  </a:solidFill>
                </a:endParaRPr>
              </a:p>
            </p:txBody>
          </p:sp>
        </mc:Choice>
        <mc:Fallback xmlns="">
          <p:sp>
            <p:nvSpPr>
              <p:cNvPr id="9" name="Rectangle 8">
                <a:extLst>
                  <a:ext uri="{FF2B5EF4-FFF2-40B4-BE49-F238E27FC236}">
                    <a16:creationId xmlns:a16="http://schemas.microsoft.com/office/drawing/2014/main" id="{FEE8506D-474E-4041-9B2F-98FDC0E81B79}"/>
                  </a:ext>
                </a:extLst>
              </p:cNvPr>
              <p:cNvSpPr>
                <a:spLocks noRot="1" noChangeAspect="1" noMove="1" noResize="1" noEditPoints="1" noAdjustHandles="1" noChangeArrowheads="1" noChangeShapeType="1" noTextEdit="1"/>
              </p:cNvSpPr>
              <p:nvPr/>
            </p:nvSpPr>
            <p:spPr>
              <a:xfrm>
                <a:off x="16038943" y="5908520"/>
                <a:ext cx="14241719" cy="1111394"/>
              </a:xfrm>
              <a:prstGeom prst="rect">
                <a:avLst/>
              </a:prstGeom>
              <a:blipFill>
                <a:blip r:embed="rId4"/>
                <a:stretch>
                  <a:fillRect l="-2852" t="-17978" r="-178" b="-38202"/>
                </a:stretch>
              </a:blipFill>
              <a:ln>
                <a:noFill/>
              </a:ln>
            </p:spPr>
            <p:txBody>
              <a:bodyPr/>
              <a:lstStyle/>
              <a:p>
                <a:r>
                  <a:rPr lang="en-US">
                    <a:noFill/>
                  </a:rPr>
                  <a:t> </a:t>
                </a:r>
              </a:p>
            </p:txBody>
          </p:sp>
        </mc:Fallback>
      </mc:AlternateContent>
      <p:sp>
        <p:nvSpPr>
          <p:cNvPr id="7" name="Up Arrow 6">
            <a:extLst>
              <a:ext uri="{FF2B5EF4-FFF2-40B4-BE49-F238E27FC236}">
                <a16:creationId xmlns:a16="http://schemas.microsoft.com/office/drawing/2014/main" id="{78025CCA-7249-8E4D-B9CC-99D7D33546C4}"/>
              </a:ext>
            </a:extLst>
          </p:cNvPr>
          <p:cNvSpPr/>
          <p:nvPr/>
        </p:nvSpPr>
        <p:spPr>
          <a:xfrm>
            <a:off x="24514630" y="7358743"/>
            <a:ext cx="566056" cy="175392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C1EB5087-D52A-574D-BD36-F54B2DCC134F}"/>
              </a:ext>
            </a:extLst>
          </p:cNvPr>
          <p:cNvSpPr>
            <a:spLocks noGrp="1"/>
          </p:cNvSpPr>
          <p:nvPr>
            <p:ph type="sldNum" sz="quarter" idx="12"/>
          </p:nvPr>
        </p:nvSpPr>
        <p:spPr/>
        <p:txBody>
          <a:bodyPr/>
          <a:lstStyle/>
          <a:p>
            <a:fld id="{00000000-1234-1234-1234-123412341234}" type="slidenum">
              <a:rPr lang="en" smtClean="0"/>
              <a:pPr/>
              <a:t>13</a:t>
            </a:fld>
            <a:endParaRPr lang="en"/>
          </a:p>
        </p:txBody>
      </p:sp>
    </p:spTree>
    <p:extLst>
      <p:ext uri="{BB962C8B-B14F-4D97-AF65-F5344CB8AC3E}">
        <p14:creationId xmlns:p14="http://schemas.microsoft.com/office/powerpoint/2010/main" val="1052249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96648A6-9091-1E4F-AB86-651421023EE1}"/>
              </a:ext>
            </a:extLst>
          </p:cNvPr>
          <p:cNvPicPr>
            <a:picLocks noChangeAspect="1"/>
          </p:cNvPicPr>
          <p:nvPr/>
        </p:nvPicPr>
        <p:blipFill rotWithShape="1">
          <a:blip r:embed="rId3"/>
          <a:srcRect t="20213" b="17895"/>
          <a:stretch/>
        </p:blipFill>
        <p:spPr>
          <a:xfrm>
            <a:off x="1046400" y="5133926"/>
            <a:ext cx="15369257" cy="12309976"/>
          </a:xfrm>
          <a:prstGeom prst="rect">
            <a:avLst/>
          </a:prstGeom>
        </p:spPr>
      </p:pic>
      <p:pic>
        <p:nvPicPr>
          <p:cNvPr id="24" name="Picture 23">
            <a:extLst>
              <a:ext uri="{FF2B5EF4-FFF2-40B4-BE49-F238E27FC236}">
                <a16:creationId xmlns:a16="http://schemas.microsoft.com/office/drawing/2014/main" id="{F37C8EDB-AF4D-D94B-851E-ABA36CFFAD97}"/>
              </a:ext>
            </a:extLst>
          </p:cNvPr>
          <p:cNvPicPr>
            <a:picLocks noChangeAspect="1"/>
          </p:cNvPicPr>
          <p:nvPr/>
        </p:nvPicPr>
        <p:blipFill>
          <a:blip r:embed="rId4"/>
          <a:stretch>
            <a:fillRect/>
          </a:stretch>
        </p:blipFill>
        <p:spPr>
          <a:xfrm>
            <a:off x="15931356" y="5490364"/>
            <a:ext cx="15230569" cy="11422927"/>
          </a:xfrm>
          <a:prstGeom prst="rect">
            <a:avLst/>
          </a:prstGeom>
        </p:spPr>
      </p:pic>
      <p:sp>
        <p:nvSpPr>
          <p:cNvPr id="2" name="Title 1">
            <a:extLst>
              <a:ext uri="{FF2B5EF4-FFF2-40B4-BE49-F238E27FC236}">
                <a16:creationId xmlns:a16="http://schemas.microsoft.com/office/drawing/2014/main" id="{9CB7E370-4666-4E9E-B445-A8AB254CB1C9}"/>
              </a:ext>
            </a:extLst>
          </p:cNvPr>
          <p:cNvSpPr>
            <a:spLocks noGrp="1"/>
          </p:cNvSpPr>
          <p:nvPr>
            <p:ph type="title"/>
          </p:nvPr>
        </p:nvSpPr>
        <p:spPr>
          <a:xfrm>
            <a:off x="700787" y="699936"/>
            <a:ext cx="30461138" cy="3464261"/>
          </a:xfrm>
        </p:spPr>
        <p:txBody>
          <a:bodyPr anchor="t" anchorCtr="0"/>
          <a:lstStyle/>
          <a:p>
            <a:pPr algn="ctr"/>
            <a:r>
              <a:rPr lang="en-US" dirty="0"/>
              <a:t>Evaluation  </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C4D0730-05BC-0543-813B-6B0CEA2B8770}"/>
                  </a:ext>
                </a:extLst>
              </p:cNvPr>
              <p:cNvSpPr/>
              <p:nvPr/>
            </p:nvSpPr>
            <p:spPr>
              <a:xfrm>
                <a:off x="700787" y="3044983"/>
                <a:ext cx="27297270" cy="1323439"/>
              </a:xfrm>
              <a:prstGeom prst="rect">
                <a:avLst/>
              </a:prstGeom>
            </p:spPr>
            <p:txBody>
              <a:bodyPr wrap="square">
                <a:spAutoFit/>
              </a:bodyPr>
              <a:lstStyle/>
              <a:p>
                <a:r>
                  <a:rPr lang="en-US" sz="8000" dirty="0">
                    <a:latin typeface="Arial" panose="020B0604020202020204" pitchFamily="34" charset="0"/>
                  </a:rPr>
                  <a:t>Impact of # of users: </a:t>
                </a:r>
                <a14:m>
                  <m:oMath xmlns:m="http://schemas.openxmlformats.org/officeDocument/2006/math">
                    <m:d>
                      <m:dPr>
                        <m:begChr m:val="|"/>
                        <m:endChr m:val="|"/>
                        <m:ctrlPr>
                          <a:rPr lang="en-US" sz="8000" i="1">
                            <a:latin typeface="Cambria Math" panose="02040503050406030204" pitchFamily="18" charset="0"/>
                          </a:rPr>
                        </m:ctrlPr>
                      </m:dPr>
                      <m:e>
                        <m:r>
                          <a:rPr lang="en-US" sz="8000" i="1">
                            <a:latin typeface="Cambria Math" panose="02040503050406030204" pitchFamily="18" charset="0"/>
                          </a:rPr>
                          <m:t>𝑈</m:t>
                        </m:r>
                      </m:e>
                    </m:d>
                    <m:r>
                      <a:rPr lang="en-US" sz="8000" i="1">
                        <a:latin typeface="Cambria Math" panose="02040503050406030204" pitchFamily="18" charset="0"/>
                      </a:rPr>
                      <m:t>∈[100, 1000]</m:t>
                    </m:r>
                  </m:oMath>
                </a14:m>
                <a:endParaRPr lang="en-US" sz="8000" dirty="0"/>
              </a:p>
            </p:txBody>
          </p:sp>
        </mc:Choice>
        <mc:Fallback xmlns="">
          <p:sp>
            <p:nvSpPr>
              <p:cNvPr id="20" name="Rectangle 19">
                <a:extLst>
                  <a:ext uri="{FF2B5EF4-FFF2-40B4-BE49-F238E27FC236}">
                    <a16:creationId xmlns:a16="http://schemas.microsoft.com/office/drawing/2014/main" id="{2C4D0730-05BC-0543-813B-6B0CEA2B8770}"/>
                  </a:ext>
                </a:extLst>
              </p:cNvPr>
              <p:cNvSpPr>
                <a:spLocks noRot="1" noChangeAspect="1" noMove="1" noResize="1" noEditPoints="1" noAdjustHandles="1" noChangeArrowheads="1" noChangeShapeType="1" noTextEdit="1"/>
              </p:cNvSpPr>
              <p:nvPr/>
            </p:nvSpPr>
            <p:spPr>
              <a:xfrm>
                <a:off x="700787" y="3044983"/>
                <a:ext cx="27297270" cy="1323439"/>
              </a:xfrm>
              <a:prstGeom prst="rect">
                <a:avLst/>
              </a:prstGeom>
              <a:blipFill>
                <a:blip r:embed="rId5"/>
                <a:stretch>
                  <a:fillRect l="-1906" t="-23077" b="-39423"/>
                </a:stretch>
              </a:blipFill>
            </p:spPr>
            <p:txBody>
              <a:bodyPr/>
              <a:lstStyle/>
              <a:p>
                <a:r>
                  <a:rPr lang="en-US">
                    <a:noFill/>
                  </a:rPr>
                  <a:t> </a:t>
                </a:r>
              </a:p>
            </p:txBody>
          </p:sp>
        </mc:Fallback>
      </mc:AlternateContent>
      <p:sp>
        <p:nvSpPr>
          <p:cNvPr id="28" name="Slide Number Placeholder 27">
            <a:extLst>
              <a:ext uri="{FF2B5EF4-FFF2-40B4-BE49-F238E27FC236}">
                <a16:creationId xmlns:a16="http://schemas.microsoft.com/office/drawing/2014/main" id="{32E70E0A-380E-D64C-8293-1908444610E0}"/>
              </a:ext>
            </a:extLst>
          </p:cNvPr>
          <p:cNvSpPr>
            <a:spLocks noGrp="1"/>
          </p:cNvSpPr>
          <p:nvPr>
            <p:ph type="sldNum" sz="quarter" idx="12"/>
          </p:nvPr>
        </p:nvSpPr>
        <p:spPr/>
        <p:txBody>
          <a:bodyPr/>
          <a:lstStyle/>
          <a:p>
            <a:fld id="{00000000-1234-1234-1234-123412341234}" type="slidenum">
              <a:rPr lang="en" smtClean="0"/>
              <a:pPr/>
              <a:t>14</a:t>
            </a:fld>
            <a:endParaRPr lang="en"/>
          </a:p>
        </p:txBody>
      </p:sp>
    </p:spTree>
    <p:extLst>
      <p:ext uri="{BB962C8B-B14F-4D97-AF65-F5344CB8AC3E}">
        <p14:creationId xmlns:p14="http://schemas.microsoft.com/office/powerpoint/2010/main" val="2070395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37C8EDB-AF4D-D94B-851E-ABA36CFFAD97}"/>
              </a:ext>
            </a:extLst>
          </p:cNvPr>
          <p:cNvPicPr>
            <a:picLocks noChangeAspect="1"/>
          </p:cNvPicPr>
          <p:nvPr/>
        </p:nvPicPr>
        <p:blipFill>
          <a:blip r:embed="rId3"/>
          <a:stretch>
            <a:fillRect/>
          </a:stretch>
        </p:blipFill>
        <p:spPr>
          <a:xfrm>
            <a:off x="15931355" y="5047675"/>
            <a:ext cx="15849600" cy="11887200"/>
          </a:xfrm>
          <a:prstGeom prst="rect">
            <a:avLst/>
          </a:prstGeom>
        </p:spPr>
      </p:pic>
      <p:sp>
        <p:nvSpPr>
          <p:cNvPr id="2" name="Title 1">
            <a:extLst>
              <a:ext uri="{FF2B5EF4-FFF2-40B4-BE49-F238E27FC236}">
                <a16:creationId xmlns:a16="http://schemas.microsoft.com/office/drawing/2014/main" id="{9CB7E370-4666-4E9E-B445-A8AB254CB1C9}"/>
              </a:ext>
            </a:extLst>
          </p:cNvPr>
          <p:cNvSpPr>
            <a:spLocks noGrp="1"/>
          </p:cNvSpPr>
          <p:nvPr>
            <p:ph type="title"/>
          </p:nvPr>
        </p:nvSpPr>
        <p:spPr>
          <a:xfrm>
            <a:off x="700787" y="699936"/>
            <a:ext cx="30461138" cy="3464261"/>
          </a:xfrm>
        </p:spPr>
        <p:txBody>
          <a:bodyPr anchor="t" anchorCtr="0"/>
          <a:lstStyle/>
          <a:p>
            <a:pPr algn="ctr"/>
            <a:r>
              <a:rPr lang="en-US" dirty="0"/>
              <a:t>Evaluation  </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C4D0730-05BC-0543-813B-6B0CEA2B8770}"/>
                  </a:ext>
                </a:extLst>
              </p:cNvPr>
              <p:cNvSpPr/>
              <p:nvPr/>
            </p:nvSpPr>
            <p:spPr>
              <a:xfrm>
                <a:off x="700787" y="3044983"/>
                <a:ext cx="27297270" cy="1323439"/>
              </a:xfrm>
              <a:prstGeom prst="rect">
                <a:avLst/>
              </a:prstGeom>
            </p:spPr>
            <p:txBody>
              <a:bodyPr wrap="square">
                <a:spAutoFit/>
              </a:bodyPr>
              <a:lstStyle/>
              <a:p>
                <a:r>
                  <a:rPr lang="en-US" sz="8000" dirty="0">
                    <a:latin typeface="Arial" panose="020B0604020202020204" pitchFamily="34" charset="0"/>
                  </a:rPr>
                  <a:t>Impact of # of users: </a:t>
                </a:r>
                <a14:m>
                  <m:oMath xmlns:m="http://schemas.openxmlformats.org/officeDocument/2006/math">
                    <m:d>
                      <m:dPr>
                        <m:begChr m:val="|"/>
                        <m:endChr m:val="|"/>
                        <m:ctrlPr>
                          <a:rPr lang="en-US" sz="8000" i="1">
                            <a:latin typeface="Cambria Math" panose="02040503050406030204" pitchFamily="18" charset="0"/>
                          </a:rPr>
                        </m:ctrlPr>
                      </m:dPr>
                      <m:e>
                        <m:r>
                          <a:rPr lang="en-US" sz="8000" i="1">
                            <a:latin typeface="Cambria Math" panose="02040503050406030204" pitchFamily="18" charset="0"/>
                          </a:rPr>
                          <m:t>𝑈</m:t>
                        </m:r>
                      </m:e>
                    </m:d>
                    <m:r>
                      <a:rPr lang="en-US" sz="8000" i="1">
                        <a:latin typeface="Cambria Math" panose="02040503050406030204" pitchFamily="18" charset="0"/>
                      </a:rPr>
                      <m:t>∈[100, 1000]</m:t>
                    </m:r>
                  </m:oMath>
                </a14:m>
                <a:endParaRPr lang="en-US" sz="8000" dirty="0"/>
              </a:p>
            </p:txBody>
          </p:sp>
        </mc:Choice>
        <mc:Fallback xmlns="">
          <p:sp>
            <p:nvSpPr>
              <p:cNvPr id="20" name="Rectangle 19">
                <a:extLst>
                  <a:ext uri="{FF2B5EF4-FFF2-40B4-BE49-F238E27FC236}">
                    <a16:creationId xmlns:a16="http://schemas.microsoft.com/office/drawing/2014/main" id="{2C4D0730-05BC-0543-813B-6B0CEA2B8770}"/>
                  </a:ext>
                </a:extLst>
              </p:cNvPr>
              <p:cNvSpPr>
                <a:spLocks noRot="1" noChangeAspect="1" noMove="1" noResize="1" noEditPoints="1" noAdjustHandles="1" noChangeArrowheads="1" noChangeShapeType="1" noTextEdit="1"/>
              </p:cNvSpPr>
              <p:nvPr/>
            </p:nvSpPr>
            <p:spPr>
              <a:xfrm>
                <a:off x="700787" y="3044983"/>
                <a:ext cx="27297270" cy="1323439"/>
              </a:xfrm>
              <a:prstGeom prst="rect">
                <a:avLst/>
              </a:prstGeom>
              <a:blipFill>
                <a:blip r:embed="rId4"/>
                <a:stretch>
                  <a:fillRect l="-1906" t="-23077" b="-3942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5AA97455-6153-3A4F-BC37-64620131D022}"/>
              </a:ext>
            </a:extLst>
          </p:cNvPr>
          <p:cNvPicPr>
            <a:picLocks noChangeAspect="1"/>
          </p:cNvPicPr>
          <p:nvPr/>
        </p:nvPicPr>
        <p:blipFill>
          <a:blip r:embed="rId5"/>
          <a:stretch>
            <a:fillRect/>
          </a:stretch>
        </p:blipFill>
        <p:spPr>
          <a:xfrm>
            <a:off x="0" y="5032506"/>
            <a:ext cx="15931355" cy="11948516"/>
          </a:xfrm>
          <a:prstGeom prst="rect">
            <a:avLst/>
          </a:prstGeom>
        </p:spPr>
      </p:pic>
      <p:sp>
        <p:nvSpPr>
          <p:cNvPr id="4" name="Slide Number Placeholder 3">
            <a:extLst>
              <a:ext uri="{FF2B5EF4-FFF2-40B4-BE49-F238E27FC236}">
                <a16:creationId xmlns:a16="http://schemas.microsoft.com/office/drawing/2014/main" id="{696B4645-E2E5-1F47-84D9-8B5CC8E1E175}"/>
              </a:ext>
            </a:extLst>
          </p:cNvPr>
          <p:cNvSpPr>
            <a:spLocks noGrp="1"/>
          </p:cNvSpPr>
          <p:nvPr>
            <p:ph type="sldNum" sz="quarter" idx="12"/>
          </p:nvPr>
        </p:nvSpPr>
        <p:spPr/>
        <p:txBody>
          <a:bodyPr/>
          <a:lstStyle/>
          <a:p>
            <a:fld id="{00000000-1234-1234-1234-123412341234}" type="slidenum">
              <a:rPr lang="en" smtClean="0"/>
              <a:pPr/>
              <a:t>15</a:t>
            </a:fld>
            <a:endParaRPr lang="en"/>
          </a:p>
        </p:txBody>
      </p:sp>
    </p:spTree>
    <p:extLst>
      <p:ext uri="{BB962C8B-B14F-4D97-AF65-F5344CB8AC3E}">
        <p14:creationId xmlns:p14="http://schemas.microsoft.com/office/powerpoint/2010/main" val="2212623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34388EA-EED8-954C-B56D-CC24B595956E}"/>
              </a:ext>
            </a:extLst>
          </p:cNvPr>
          <p:cNvPicPr>
            <a:picLocks noChangeAspect="1"/>
          </p:cNvPicPr>
          <p:nvPr/>
        </p:nvPicPr>
        <p:blipFill>
          <a:blip r:embed="rId3"/>
          <a:stretch>
            <a:fillRect/>
          </a:stretch>
        </p:blipFill>
        <p:spPr>
          <a:xfrm>
            <a:off x="700786" y="5495926"/>
            <a:ext cx="15849600" cy="11887200"/>
          </a:xfrm>
          <a:prstGeom prst="rect">
            <a:avLst/>
          </a:prstGeom>
        </p:spPr>
      </p:pic>
      <p:sp>
        <p:nvSpPr>
          <p:cNvPr id="2" name="Title 1">
            <a:extLst>
              <a:ext uri="{FF2B5EF4-FFF2-40B4-BE49-F238E27FC236}">
                <a16:creationId xmlns:a16="http://schemas.microsoft.com/office/drawing/2014/main" id="{9CB7E370-4666-4E9E-B445-A8AB254CB1C9}"/>
              </a:ext>
            </a:extLst>
          </p:cNvPr>
          <p:cNvSpPr>
            <a:spLocks noGrp="1"/>
          </p:cNvSpPr>
          <p:nvPr>
            <p:ph type="title"/>
          </p:nvPr>
        </p:nvSpPr>
        <p:spPr>
          <a:xfrm>
            <a:off x="700787" y="699936"/>
            <a:ext cx="30461138" cy="3464261"/>
          </a:xfrm>
        </p:spPr>
        <p:txBody>
          <a:bodyPr anchor="t" anchorCtr="0"/>
          <a:lstStyle/>
          <a:p>
            <a:pPr algn="ctr"/>
            <a:r>
              <a:rPr lang="en-US" dirty="0"/>
              <a:t>Evaluation  </a:t>
            </a:r>
          </a:p>
        </p:txBody>
      </p:sp>
      <p:pic>
        <p:nvPicPr>
          <p:cNvPr id="8" name="Picture 7">
            <a:extLst>
              <a:ext uri="{FF2B5EF4-FFF2-40B4-BE49-F238E27FC236}">
                <a16:creationId xmlns:a16="http://schemas.microsoft.com/office/drawing/2014/main" id="{84872DF1-6745-4442-93B3-60E57A9A3294}"/>
              </a:ext>
            </a:extLst>
          </p:cNvPr>
          <p:cNvPicPr>
            <a:picLocks noChangeAspect="1"/>
          </p:cNvPicPr>
          <p:nvPr/>
        </p:nvPicPr>
        <p:blipFill>
          <a:blip r:embed="rId4"/>
          <a:stretch>
            <a:fillRect/>
          </a:stretch>
        </p:blipFill>
        <p:spPr>
          <a:xfrm>
            <a:off x="15931356" y="5495926"/>
            <a:ext cx="15849599" cy="11887200"/>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199B1F7-F5B9-9F4C-AFE9-ACBDB82FE7D1}"/>
                  </a:ext>
                </a:extLst>
              </p:cNvPr>
              <p:cNvSpPr/>
              <p:nvPr/>
            </p:nvSpPr>
            <p:spPr>
              <a:xfrm>
                <a:off x="700786" y="3044983"/>
                <a:ext cx="28342299" cy="1323439"/>
              </a:xfrm>
              <a:prstGeom prst="rect">
                <a:avLst/>
              </a:prstGeom>
            </p:spPr>
            <p:txBody>
              <a:bodyPr wrap="square">
                <a:spAutoFit/>
              </a:bodyPr>
              <a:lstStyle/>
              <a:p>
                <a:r>
                  <a:rPr lang="en-US" sz="8000" dirty="0">
                    <a:latin typeface="Arial" panose="020B0604020202020204" pitchFamily="34" charset="0"/>
                  </a:rPr>
                  <a:t>Impact of privacy value </a:t>
                </a:r>
                <a14:m>
                  <m:oMath xmlns:m="http://schemas.openxmlformats.org/officeDocument/2006/math">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𝜈</m:t>
                        </m:r>
                      </m:e>
                      <m:sub>
                        <m:r>
                          <a:rPr lang="en-US" sz="8000" b="0" i="1" smtClean="0">
                            <a:latin typeface="Cambria Math" panose="02040503050406030204" pitchFamily="18" charset="0"/>
                          </a:rPr>
                          <m:t>𝑖</m:t>
                        </m:r>
                      </m:sub>
                    </m:sSub>
                    <m:r>
                      <a:rPr lang="en-US" sz="8000" b="0" i="1" smtClean="0">
                        <a:latin typeface="Cambria Math" panose="02040503050406030204" pitchFamily="18" charset="0"/>
                      </a:rPr>
                      <m:t>∈</m:t>
                    </m:r>
                    <m:r>
                      <a:rPr lang="en-US" sz="8000" b="0" i="1" smtClean="0">
                        <a:latin typeface="Cambria Math" panose="02040503050406030204" pitchFamily="18" charset="0"/>
                      </a:rPr>
                      <m:t>𝑢𝑛𝑖𝑓𝑜𝑟𝑚</m:t>
                    </m:r>
                    <m:r>
                      <a:rPr lang="en-US" sz="8000" b="0" i="1" smtClean="0">
                        <a:latin typeface="Cambria Math" panose="02040503050406030204" pitchFamily="18" charset="0"/>
                      </a:rPr>
                      <m:t>(1, </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𝜈</m:t>
                        </m:r>
                      </m:e>
                      <m:sub>
                        <m:r>
                          <a:rPr lang="en-US" sz="8000" b="0" i="1" smtClean="0">
                            <a:latin typeface="Cambria Math" panose="02040503050406030204" pitchFamily="18" charset="0"/>
                          </a:rPr>
                          <m:t>𝑚𝑎𝑥</m:t>
                        </m:r>
                      </m:sub>
                    </m:sSub>
                    <m:r>
                      <a:rPr lang="en-US" sz="8000" b="0" i="1" smtClean="0">
                        <a:latin typeface="Cambria Math" panose="02040503050406030204" pitchFamily="18" charset="0"/>
                      </a:rPr>
                      <m:t>)</m:t>
                    </m:r>
                  </m:oMath>
                </a14:m>
                <a:r>
                  <a:rPr lang="en-US" sz="8000" dirty="0">
                    <a:latin typeface="Arial" panose="020B0604020202020204" pitchFamily="34" charset="0"/>
                  </a:rPr>
                  <a:t>: </a:t>
                </a:r>
                <a14:m>
                  <m:oMath xmlns:m="http://schemas.openxmlformats.org/officeDocument/2006/math">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𝜈</m:t>
                        </m:r>
                      </m:e>
                      <m:sub>
                        <m:r>
                          <a:rPr lang="en-US" sz="8000" b="0" i="1" smtClean="0">
                            <a:latin typeface="Cambria Math" panose="02040503050406030204" pitchFamily="18" charset="0"/>
                          </a:rPr>
                          <m:t>𝑚𝑎𝑥</m:t>
                        </m:r>
                      </m:sub>
                    </m:sSub>
                    <m:r>
                      <a:rPr lang="en-US" sz="8000" i="1">
                        <a:latin typeface="Cambria Math" panose="02040503050406030204" pitchFamily="18" charset="0"/>
                      </a:rPr>
                      <m:t>∈[2, 10]</m:t>
                    </m:r>
                  </m:oMath>
                </a14:m>
                <a:endParaRPr lang="en-US" sz="8000" dirty="0"/>
              </a:p>
            </p:txBody>
          </p:sp>
        </mc:Choice>
        <mc:Fallback xmlns="">
          <p:sp>
            <p:nvSpPr>
              <p:cNvPr id="10" name="Rectangle 9">
                <a:extLst>
                  <a:ext uri="{FF2B5EF4-FFF2-40B4-BE49-F238E27FC236}">
                    <a16:creationId xmlns:a16="http://schemas.microsoft.com/office/drawing/2014/main" id="{1199B1F7-F5B9-9F4C-AFE9-ACBDB82FE7D1}"/>
                  </a:ext>
                </a:extLst>
              </p:cNvPr>
              <p:cNvSpPr>
                <a:spLocks noRot="1" noChangeAspect="1" noMove="1" noResize="1" noEditPoints="1" noAdjustHandles="1" noChangeArrowheads="1" noChangeShapeType="1" noTextEdit="1"/>
              </p:cNvSpPr>
              <p:nvPr/>
            </p:nvSpPr>
            <p:spPr>
              <a:xfrm>
                <a:off x="700786" y="3044983"/>
                <a:ext cx="28342299" cy="1323439"/>
              </a:xfrm>
              <a:prstGeom prst="rect">
                <a:avLst/>
              </a:prstGeom>
              <a:blipFill>
                <a:blip r:embed="rId5"/>
                <a:stretch>
                  <a:fillRect l="-1836" t="-23077" b="-3942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52CC475-9A34-594D-9CB3-C95BE3AA3E8A}"/>
              </a:ext>
            </a:extLst>
          </p:cNvPr>
          <p:cNvSpPr>
            <a:spLocks noGrp="1"/>
          </p:cNvSpPr>
          <p:nvPr>
            <p:ph type="sldNum" sz="quarter" idx="12"/>
          </p:nvPr>
        </p:nvSpPr>
        <p:spPr/>
        <p:txBody>
          <a:bodyPr/>
          <a:lstStyle/>
          <a:p>
            <a:fld id="{00000000-1234-1234-1234-123412341234}" type="slidenum">
              <a:rPr lang="en" smtClean="0"/>
              <a:pPr/>
              <a:t>16</a:t>
            </a:fld>
            <a:endParaRPr lang="en"/>
          </a:p>
        </p:txBody>
      </p:sp>
    </p:spTree>
    <p:extLst>
      <p:ext uri="{BB962C8B-B14F-4D97-AF65-F5344CB8AC3E}">
        <p14:creationId xmlns:p14="http://schemas.microsoft.com/office/powerpoint/2010/main" val="320872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E370-4666-4E9E-B445-A8AB254CB1C9}"/>
              </a:ext>
            </a:extLst>
          </p:cNvPr>
          <p:cNvSpPr>
            <a:spLocks noGrp="1"/>
          </p:cNvSpPr>
          <p:nvPr>
            <p:ph type="title"/>
          </p:nvPr>
        </p:nvSpPr>
        <p:spPr>
          <a:xfrm>
            <a:off x="700787" y="699936"/>
            <a:ext cx="30461138" cy="3464261"/>
          </a:xfrm>
        </p:spPr>
        <p:txBody>
          <a:bodyPr anchor="t" anchorCtr="0"/>
          <a:lstStyle/>
          <a:p>
            <a:pPr algn="ctr"/>
            <a:r>
              <a:rPr lang="en-US" dirty="0"/>
              <a:t>Evaluation  </a:t>
            </a:r>
          </a:p>
        </p:txBody>
      </p:sp>
      <p:pic>
        <p:nvPicPr>
          <p:cNvPr id="8" name="Picture 7">
            <a:extLst>
              <a:ext uri="{FF2B5EF4-FFF2-40B4-BE49-F238E27FC236}">
                <a16:creationId xmlns:a16="http://schemas.microsoft.com/office/drawing/2014/main" id="{84872DF1-6745-4442-93B3-60E57A9A3294}"/>
              </a:ext>
            </a:extLst>
          </p:cNvPr>
          <p:cNvPicPr>
            <a:picLocks noChangeAspect="1"/>
          </p:cNvPicPr>
          <p:nvPr/>
        </p:nvPicPr>
        <p:blipFill>
          <a:blip r:embed="rId3"/>
          <a:stretch>
            <a:fillRect/>
          </a:stretch>
        </p:blipFill>
        <p:spPr>
          <a:xfrm>
            <a:off x="15931356" y="5495926"/>
            <a:ext cx="15849599" cy="11887200"/>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199B1F7-F5B9-9F4C-AFE9-ACBDB82FE7D1}"/>
                  </a:ext>
                </a:extLst>
              </p:cNvPr>
              <p:cNvSpPr/>
              <p:nvPr/>
            </p:nvSpPr>
            <p:spPr>
              <a:xfrm>
                <a:off x="700786" y="3044983"/>
                <a:ext cx="28342299" cy="1323439"/>
              </a:xfrm>
              <a:prstGeom prst="rect">
                <a:avLst/>
              </a:prstGeom>
            </p:spPr>
            <p:txBody>
              <a:bodyPr wrap="square">
                <a:spAutoFit/>
              </a:bodyPr>
              <a:lstStyle/>
              <a:p>
                <a:r>
                  <a:rPr lang="en-US" sz="8000" dirty="0">
                    <a:latin typeface="Arial" panose="020B0604020202020204" pitchFamily="34" charset="0"/>
                  </a:rPr>
                  <a:t>Impact of privacy value </a:t>
                </a:r>
                <a14:m>
                  <m:oMath xmlns:m="http://schemas.openxmlformats.org/officeDocument/2006/math">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𝜈</m:t>
                        </m:r>
                      </m:e>
                      <m:sub>
                        <m:r>
                          <a:rPr lang="en-US" sz="8000" b="0" i="1" smtClean="0">
                            <a:latin typeface="Cambria Math" panose="02040503050406030204" pitchFamily="18" charset="0"/>
                          </a:rPr>
                          <m:t>𝑖</m:t>
                        </m:r>
                      </m:sub>
                    </m:sSub>
                    <m:r>
                      <a:rPr lang="en-US" sz="8000" b="0" i="1" smtClean="0">
                        <a:latin typeface="Cambria Math" panose="02040503050406030204" pitchFamily="18" charset="0"/>
                      </a:rPr>
                      <m:t>∈</m:t>
                    </m:r>
                    <m:r>
                      <a:rPr lang="en-US" sz="8000" b="0" i="1" smtClean="0">
                        <a:latin typeface="Cambria Math" panose="02040503050406030204" pitchFamily="18" charset="0"/>
                      </a:rPr>
                      <m:t>𝑢𝑛𝑖𝑓𝑜𝑟𝑚</m:t>
                    </m:r>
                    <m:r>
                      <a:rPr lang="en-US" sz="8000" b="0" i="1" smtClean="0">
                        <a:latin typeface="Cambria Math" panose="02040503050406030204" pitchFamily="18" charset="0"/>
                      </a:rPr>
                      <m:t>(1, </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𝜈</m:t>
                        </m:r>
                      </m:e>
                      <m:sub>
                        <m:r>
                          <a:rPr lang="en-US" sz="8000" b="0" i="1" smtClean="0">
                            <a:latin typeface="Cambria Math" panose="02040503050406030204" pitchFamily="18" charset="0"/>
                          </a:rPr>
                          <m:t>𝑚𝑎𝑥</m:t>
                        </m:r>
                      </m:sub>
                    </m:sSub>
                    <m:r>
                      <a:rPr lang="en-US" sz="8000" b="0" i="1" smtClean="0">
                        <a:latin typeface="Cambria Math" panose="02040503050406030204" pitchFamily="18" charset="0"/>
                      </a:rPr>
                      <m:t>)</m:t>
                    </m:r>
                  </m:oMath>
                </a14:m>
                <a:r>
                  <a:rPr lang="en-US" sz="8000" dirty="0">
                    <a:latin typeface="Arial" panose="020B0604020202020204" pitchFamily="34" charset="0"/>
                  </a:rPr>
                  <a:t>: </a:t>
                </a:r>
                <a14:m>
                  <m:oMath xmlns:m="http://schemas.openxmlformats.org/officeDocument/2006/math">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𝜈</m:t>
                        </m:r>
                      </m:e>
                      <m:sub>
                        <m:r>
                          <a:rPr lang="en-US" sz="8000" b="0" i="1" smtClean="0">
                            <a:latin typeface="Cambria Math" panose="02040503050406030204" pitchFamily="18" charset="0"/>
                          </a:rPr>
                          <m:t>𝑚𝑎𝑥</m:t>
                        </m:r>
                      </m:sub>
                    </m:sSub>
                    <m:r>
                      <a:rPr lang="en-US" sz="8000" i="1">
                        <a:latin typeface="Cambria Math" panose="02040503050406030204" pitchFamily="18" charset="0"/>
                      </a:rPr>
                      <m:t>∈[2, 10]</m:t>
                    </m:r>
                  </m:oMath>
                </a14:m>
                <a:endParaRPr lang="en-US" sz="8000" dirty="0"/>
              </a:p>
            </p:txBody>
          </p:sp>
        </mc:Choice>
        <mc:Fallback xmlns="">
          <p:sp>
            <p:nvSpPr>
              <p:cNvPr id="10" name="Rectangle 9">
                <a:extLst>
                  <a:ext uri="{FF2B5EF4-FFF2-40B4-BE49-F238E27FC236}">
                    <a16:creationId xmlns:a16="http://schemas.microsoft.com/office/drawing/2014/main" id="{1199B1F7-F5B9-9F4C-AFE9-ACBDB82FE7D1}"/>
                  </a:ext>
                </a:extLst>
              </p:cNvPr>
              <p:cNvSpPr>
                <a:spLocks noRot="1" noChangeAspect="1" noMove="1" noResize="1" noEditPoints="1" noAdjustHandles="1" noChangeArrowheads="1" noChangeShapeType="1" noTextEdit="1"/>
              </p:cNvSpPr>
              <p:nvPr/>
            </p:nvSpPr>
            <p:spPr>
              <a:xfrm>
                <a:off x="700786" y="3044983"/>
                <a:ext cx="28342299" cy="1323439"/>
              </a:xfrm>
              <a:prstGeom prst="rect">
                <a:avLst/>
              </a:prstGeom>
              <a:blipFill>
                <a:blip r:embed="rId4"/>
                <a:stretch>
                  <a:fillRect l="-1836" t="-23077" b="-3942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25EBC68-AE27-7A4D-9184-D466D88C926E}"/>
              </a:ext>
            </a:extLst>
          </p:cNvPr>
          <p:cNvPicPr>
            <a:picLocks noChangeAspect="1"/>
          </p:cNvPicPr>
          <p:nvPr/>
        </p:nvPicPr>
        <p:blipFill>
          <a:blip r:embed="rId5"/>
          <a:stretch>
            <a:fillRect/>
          </a:stretch>
        </p:blipFill>
        <p:spPr>
          <a:xfrm>
            <a:off x="81757" y="5495926"/>
            <a:ext cx="15849599" cy="11887200"/>
          </a:xfrm>
          <a:prstGeom prst="rect">
            <a:avLst/>
          </a:prstGeom>
        </p:spPr>
      </p:pic>
      <p:sp>
        <p:nvSpPr>
          <p:cNvPr id="4" name="Slide Number Placeholder 3">
            <a:extLst>
              <a:ext uri="{FF2B5EF4-FFF2-40B4-BE49-F238E27FC236}">
                <a16:creationId xmlns:a16="http://schemas.microsoft.com/office/drawing/2014/main" id="{F3D11B0B-C0A5-6F40-93EA-B4F717CCD75F}"/>
              </a:ext>
            </a:extLst>
          </p:cNvPr>
          <p:cNvSpPr>
            <a:spLocks noGrp="1"/>
          </p:cNvSpPr>
          <p:nvPr>
            <p:ph type="sldNum" sz="quarter" idx="12"/>
          </p:nvPr>
        </p:nvSpPr>
        <p:spPr/>
        <p:txBody>
          <a:bodyPr/>
          <a:lstStyle/>
          <a:p>
            <a:fld id="{00000000-1234-1234-1234-123412341234}" type="slidenum">
              <a:rPr lang="en" smtClean="0"/>
              <a:pPr/>
              <a:t>17</a:t>
            </a:fld>
            <a:endParaRPr lang="en"/>
          </a:p>
        </p:txBody>
      </p:sp>
    </p:spTree>
    <p:extLst>
      <p:ext uri="{BB962C8B-B14F-4D97-AF65-F5344CB8AC3E}">
        <p14:creationId xmlns:p14="http://schemas.microsoft.com/office/powerpoint/2010/main" val="2891493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A838-8807-4529-945B-C0247C2A4ECE}"/>
              </a:ext>
            </a:extLst>
          </p:cNvPr>
          <p:cNvSpPr>
            <a:spLocks noGrp="1"/>
          </p:cNvSpPr>
          <p:nvPr>
            <p:ph type="title"/>
          </p:nvPr>
        </p:nvSpPr>
        <p:spPr>
          <a:xfrm>
            <a:off x="2190561" y="7229306"/>
            <a:ext cx="27481590" cy="3464261"/>
          </a:xfrm>
        </p:spPr>
        <p:txBody>
          <a:bodyPr/>
          <a:lstStyle/>
          <a:p>
            <a:pPr algn="ctr"/>
            <a:r>
              <a:rPr lang="en-US" dirty="0"/>
              <a:t>Thank you!</a:t>
            </a:r>
          </a:p>
        </p:txBody>
      </p:sp>
      <p:sp>
        <p:nvSpPr>
          <p:cNvPr id="3" name="Slide Number Placeholder 2">
            <a:extLst>
              <a:ext uri="{FF2B5EF4-FFF2-40B4-BE49-F238E27FC236}">
                <a16:creationId xmlns:a16="http://schemas.microsoft.com/office/drawing/2014/main" id="{A054CAB7-DC32-054E-A861-79AA0C5A9F87}"/>
              </a:ext>
            </a:extLst>
          </p:cNvPr>
          <p:cNvSpPr>
            <a:spLocks noGrp="1"/>
          </p:cNvSpPr>
          <p:nvPr>
            <p:ph type="sldNum" sz="quarter" idx="12"/>
          </p:nvPr>
        </p:nvSpPr>
        <p:spPr/>
        <p:txBody>
          <a:bodyPr/>
          <a:lstStyle/>
          <a:p>
            <a:fld id="{00000000-1234-1234-1234-123412341234}" type="slidenum">
              <a:rPr lang="en" smtClean="0"/>
              <a:pPr/>
              <a:t>18</a:t>
            </a:fld>
            <a:endParaRPr lang="en"/>
          </a:p>
        </p:txBody>
      </p:sp>
    </p:spTree>
    <p:extLst>
      <p:ext uri="{BB962C8B-B14F-4D97-AF65-F5344CB8AC3E}">
        <p14:creationId xmlns:p14="http://schemas.microsoft.com/office/powerpoint/2010/main" val="2999148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E370-4666-4E9E-B445-A8AB254CB1C9}"/>
              </a:ext>
            </a:extLst>
          </p:cNvPr>
          <p:cNvSpPr>
            <a:spLocks noGrp="1"/>
          </p:cNvSpPr>
          <p:nvPr>
            <p:ph type="title"/>
          </p:nvPr>
        </p:nvSpPr>
        <p:spPr>
          <a:xfrm>
            <a:off x="700787" y="699936"/>
            <a:ext cx="30461138" cy="3464261"/>
          </a:xfrm>
        </p:spPr>
        <p:txBody>
          <a:bodyPr anchor="t" anchorCtr="0"/>
          <a:lstStyle/>
          <a:p>
            <a:pPr algn="ctr"/>
            <a:r>
              <a:rPr lang="en-US" dirty="0"/>
              <a:t>Takeaways</a:t>
            </a:r>
          </a:p>
        </p:txBody>
      </p:sp>
      <p:sp>
        <p:nvSpPr>
          <p:cNvPr id="4" name="TextBox 3">
            <a:extLst>
              <a:ext uri="{FF2B5EF4-FFF2-40B4-BE49-F238E27FC236}">
                <a16:creationId xmlns:a16="http://schemas.microsoft.com/office/drawing/2014/main" id="{8C2AB078-4876-6B41-91F1-DFFF99C4DD12}"/>
              </a:ext>
            </a:extLst>
          </p:cNvPr>
          <p:cNvSpPr txBox="1"/>
          <p:nvPr/>
        </p:nvSpPr>
        <p:spPr>
          <a:xfrm>
            <a:off x="1143000" y="4164197"/>
            <a:ext cx="28498800" cy="7478970"/>
          </a:xfrm>
          <a:prstGeom prst="rect">
            <a:avLst/>
          </a:prstGeom>
          <a:noFill/>
        </p:spPr>
        <p:txBody>
          <a:bodyPr wrap="square" rtlCol="0">
            <a:spAutoFit/>
          </a:bodyPr>
          <a:lstStyle/>
          <a:p>
            <a:pPr marL="1143000" indent="-1143000">
              <a:buFont typeface="Arial" panose="020B0604020202020204" pitchFamily="34" charset="0"/>
              <a:buChar char="•"/>
            </a:pPr>
            <a:r>
              <a:rPr lang="en-US" sz="8000" dirty="0"/>
              <a:t>Data trading systems that motivate users to contribute their data promote machine learning deployments on sensitive data.</a:t>
            </a:r>
          </a:p>
          <a:p>
            <a:pPr marL="1143000" indent="-1143000">
              <a:buFont typeface="Arial" panose="020B0604020202020204" pitchFamily="34" charset="0"/>
              <a:buChar char="•"/>
            </a:pPr>
            <a:r>
              <a:rPr lang="en-US" sz="8000" dirty="0"/>
              <a:t>Using FL saves privacy loss of users by nature but still has privacy leakage.</a:t>
            </a:r>
          </a:p>
          <a:p>
            <a:pPr marL="1143000" indent="-1143000">
              <a:buFont typeface="Arial" panose="020B0604020202020204" pitchFamily="34" charset="0"/>
              <a:buChar char="•"/>
            </a:pPr>
            <a:r>
              <a:rPr lang="en-US" sz="8000" dirty="0"/>
              <a:t>Using the concept of DP,  the privacy loss of users can be measured and converted into monetary rewards.</a:t>
            </a:r>
          </a:p>
        </p:txBody>
      </p:sp>
      <p:sp>
        <p:nvSpPr>
          <p:cNvPr id="5" name="Slide Number Placeholder 4">
            <a:extLst>
              <a:ext uri="{FF2B5EF4-FFF2-40B4-BE49-F238E27FC236}">
                <a16:creationId xmlns:a16="http://schemas.microsoft.com/office/drawing/2014/main" id="{A1ED91F8-3DA9-5A44-8E98-99DCFE0F8865}"/>
              </a:ext>
            </a:extLst>
          </p:cNvPr>
          <p:cNvSpPr>
            <a:spLocks noGrp="1"/>
          </p:cNvSpPr>
          <p:nvPr>
            <p:ph type="sldNum" sz="quarter" idx="12"/>
          </p:nvPr>
        </p:nvSpPr>
        <p:spPr/>
        <p:txBody>
          <a:bodyPr/>
          <a:lstStyle/>
          <a:p>
            <a:fld id="{00000000-1234-1234-1234-123412341234}" type="slidenum">
              <a:rPr lang="en" smtClean="0"/>
              <a:pPr/>
              <a:t>19</a:t>
            </a:fld>
            <a:endParaRPr lang="en"/>
          </a:p>
        </p:txBody>
      </p:sp>
    </p:spTree>
    <p:extLst>
      <p:ext uri="{BB962C8B-B14F-4D97-AF65-F5344CB8AC3E}">
        <p14:creationId xmlns:p14="http://schemas.microsoft.com/office/powerpoint/2010/main" val="2803581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14" descr="Ai, android, artificial intelligence, brain, computer, humanoid ...">
            <a:extLst>
              <a:ext uri="{FF2B5EF4-FFF2-40B4-BE49-F238E27FC236}">
                <a16:creationId xmlns:a16="http://schemas.microsoft.com/office/drawing/2014/main" id="{0981DEB4-82F5-A341-ABB5-9AD20ADAF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7784" y="5882159"/>
            <a:ext cx="5787143" cy="5201149"/>
          </a:xfrm>
          <a:prstGeom prst="rect">
            <a:avLst/>
          </a:prstGeom>
          <a:solidFill>
            <a:schemeClr val="bg1"/>
          </a:solidFill>
          <a:ln>
            <a:noFill/>
          </a:ln>
        </p:spPr>
      </p:pic>
      <p:sp>
        <p:nvSpPr>
          <p:cNvPr id="4" name="Slide Number Placeholder 3">
            <a:extLst>
              <a:ext uri="{FF2B5EF4-FFF2-40B4-BE49-F238E27FC236}">
                <a16:creationId xmlns:a16="http://schemas.microsoft.com/office/drawing/2014/main" id="{3D4FEFF8-32F5-4538-BB70-E0C031B1A937}"/>
              </a:ext>
            </a:extLst>
          </p:cNvPr>
          <p:cNvSpPr>
            <a:spLocks noGrp="1"/>
          </p:cNvSpPr>
          <p:nvPr>
            <p:ph type="sldNum" sz="quarter" idx="12"/>
          </p:nvPr>
        </p:nvSpPr>
        <p:spPr>
          <a:xfrm>
            <a:off x="21089878" y="11394494"/>
            <a:ext cx="6355816" cy="1161266"/>
          </a:xfrm>
        </p:spPr>
        <p:txBody>
          <a:bodyPr/>
          <a:lstStyle/>
          <a:p>
            <a:fld id="{00000000-1234-1234-1234-123412341234}" type="slidenum">
              <a:rPr lang="en" smtClean="0"/>
              <a:pPr/>
              <a:t>2</a:t>
            </a:fld>
            <a:endParaRPr lang="en"/>
          </a:p>
        </p:txBody>
      </p:sp>
      <p:sp>
        <p:nvSpPr>
          <p:cNvPr id="2" name="Title 1">
            <a:extLst>
              <a:ext uri="{FF2B5EF4-FFF2-40B4-BE49-F238E27FC236}">
                <a16:creationId xmlns:a16="http://schemas.microsoft.com/office/drawing/2014/main" id="{19446528-58D3-4A9C-ACE1-1879E276EBE9}"/>
              </a:ext>
            </a:extLst>
          </p:cNvPr>
          <p:cNvSpPr>
            <a:spLocks noGrp="1"/>
          </p:cNvSpPr>
          <p:nvPr>
            <p:ph type="title"/>
          </p:nvPr>
        </p:nvSpPr>
        <p:spPr>
          <a:xfrm>
            <a:off x="1500887" y="990458"/>
            <a:ext cx="28860938" cy="2460515"/>
          </a:xfrm>
        </p:spPr>
        <p:txBody>
          <a:bodyPr anchor="t" anchorCtr="0"/>
          <a:lstStyle/>
          <a:p>
            <a:pPr algn="ctr"/>
            <a:r>
              <a:rPr lang="en-US" dirty="0">
                <a:solidFill>
                  <a:schemeClr val="tx1">
                    <a:lumMod val="95000"/>
                    <a:lumOff val="5000"/>
                  </a:schemeClr>
                </a:solidFill>
              </a:rPr>
              <a:t>Huge volumes of data born at the edge…</a:t>
            </a:r>
          </a:p>
        </p:txBody>
      </p:sp>
      <p:sp>
        <p:nvSpPr>
          <p:cNvPr id="3" name="Content Placeholder 2">
            <a:extLst>
              <a:ext uri="{FF2B5EF4-FFF2-40B4-BE49-F238E27FC236}">
                <a16:creationId xmlns:a16="http://schemas.microsoft.com/office/drawing/2014/main" id="{ED9E1393-524F-450D-A239-C86890AE0DCB}"/>
              </a:ext>
            </a:extLst>
          </p:cNvPr>
          <p:cNvSpPr>
            <a:spLocks noGrp="1"/>
          </p:cNvSpPr>
          <p:nvPr>
            <p:ph idx="1"/>
          </p:nvPr>
        </p:nvSpPr>
        <p:spPr>
          <a:xfrm>
            <a:off x="2667000" y="4000500"/>
            <a:ext cx="23227145" cy="1583661"/>
          </a:xfrm>
        </p:spPr>
        <p:txBody>
          <a:bodyPr>
            <a:normAutofit/>
          </a:bodyPr>
          <a:lstStyle/>
          <a:p>
            <a:pPr marL="0" indent="0">
              <a:buNone/>
            </a:pPr>
            <a:r>
              <a:rPr lang="en-US" sz="8000" dirty="0">
                <a:solidFill>
                  <a:schemeClr val="accent1"/>
                </a:solidFill>
              </a:rPr>
              <a:t>Data enables better products and smarter services</a:t>
            </a:r>
          </a:p>
        </p:txBody>
      </p:sp>
      <p:sp>
        <p:nvSpPr>
          <p:cNvPr id="33" name="Slide Number Placeholder 3">
            <a:extLst>
              <a:ext uri="{FF2B5EF4-FFF2-40B4-BE49-F238E27FC236}">
                <a16:creationId xmlns:a16="http://schemas.microsoft.com/office/drawing/2014/main" id="{D59908B5-6271-476C-BBE1-DBC65588B04C}"/>
              </a:ext>
            </a:extLst>
          </p:cNvPr>
          <p:cNvSpPr txBox="1">
            <a:spLocks/>
          </p:cNvSpPr>
          <p:nvPr/>
        </p:nvSpPr>
        <p:spPr>
          <a:xfrm>
            <a:off x="21242278" y="11546894"/>
            <a:ext cx="6355816" cy="1161266"/>
          </a:xfrm>
          <a:prstGeom prst="rect">
            <a:avLst/>
          </a:prstGeom>
        </p:spPr>
        <p:txBody>
          <a:bodyPr vert="horz" lIns="91440" tIns="45720" rIns="91440" bIns="45720" rtlCol="0" anchor="ctr"/>
          <a:lstStyle>
            <a:defPPr>
              <a:defRPr lang="en-US"/>
            </a:defPPr>
            <a:lvl1pPr marL="0" algn="r" defTabSz="457200" rtl="0" eaLnBrk="1" latinLnBrk="0" hangingPunct="1">
              <a:defRPr sz="3136"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000000-1234-1234-1234-123412341234}" type="slidenum">
              <a:rPr lang="en" smtClean="0"/>
              <a:pPr/>
              <a:t>2</a:t>
            </a:fld>
            <a:endParaRPr lang="en" dirty="0"/>
          </a:p>
        </p:txBody>
      </p:sp>
      <p:grpSp>
        <p:nvGrpSpPr>
          <p:cNvPr id="19" name="Group 18">
            <a:extLst>
              <a:ext uri="{FF2B5EF4-FFF2-40B4-BE49-F238E27FC236}">
                <a16:creationId xmlns:a16="http://schemas.microsoft.com/office/drawing/2014/main" id="{2EFDABBF-F3AC-CB45-BE6F-5771AB421B7F}"/>
              </a:ext>
            </a:extLst>
          </p:cNvPr>
          <p:cNvGrpSpPr/>
          <p:nvPr/>
        </p:nvGrpSpPr>
        <p:grpSpPr>
          <a:xfrm>
            <a:off x="2665193" y="7434273"/>
            <a:ext cx="6342554" cy="5121486"/>
            <a:chOff x="7176642" y="4171203"/>
            <a:chExt cx="8029316" cy="6544507"/>
          </a:xfrm>
        </p:grpSpPr>
        <p:pic>
          <p:nvPicPr>
            <p:cNvPr id="14" name="Picture 20" descr="Communication, connectivity, internet of things, iot, wifi ...">
              <a:extLst>
                <a:ext uri="{FF2B5EF4-FFF2-40B4-BE49-F238E27FC236}">
                  <a16:creationId xmlns:a16="http://schemas.microsoft.com/office/drawing/2014/main" id="{73ABBA0A-5884-CC41-8930-354B323734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425" t="57021" r="8954" b="6136"/>
            <a:stretch/>
          </p:blipFill>
          <p:spPr bwMode="auto">
            <a:xfrm>
              <a:off x="10618888" y="4171203"/>
              <a:ext cx="4587070" cy="6544507"/>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er 48">
              <a:extLst>
                <a:ext uri="{FF2B5EF4-FFF2-40B4-BE49-F238E27FC236}">
                  <a16:creationId xmlns:a16="http://schemas.microsoft.com/office/drawing/2014/main" id="{27BA8A3A-1041-094D-AE93-165702144E3A}"/>
                </a:ext>
              </a:extLst>
            </p:cNvPr>
            <p:cNvSpPr/>
            <p:nvPr/>
          </p:nvSpPr>
          <p:spPr>
            <a:xfrm>
              <a:off x="7176642" y="8462883"/>
              <a:ext cx="3209839" cy="2160446"/>
            </a:xfrm>
            <a:prstGeom prst="can">
              <a:avLst>
                <a:gd name="adj" fmla="val 25000"/>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data</a:t>
              </a:r>
            </a:p>
          </p:txBody>
        </p:sp>
      </p:grpSp>
      <p:pic>
        <p:nvPicPr>
          <p:cNvPr id="8" name="Picture 18" descr="Communication, connectivity, internet of things, iot, wifi ...">
            <a:extLst>
              <a:ext uri="{FF2B5EF4-FFF2-40B4-BE49-F238E27FC236}">
                <a16:creationId xmlns:a16="http://schemas.microsoft.com/office/drawing/2014/main" id="{17FD89E2-A3FD-FB4F-963C-61EF059927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14" t="58608" r="51268" b="10263"/>
          <a:stretch/>
        </p:blipFill>
        <p:spPr bwMode="auto">
          <a:xfrm>
            <a:off x="13287062" y="12555759"/>
            <a:ext cx="6438345" cy="5055599"/>
          </a:xfrm>
          <a:prstGeom prst="rect">
            <a:avLst/>
          </a:prstGeom>
          <a:noFill/>
          <a:extLst>
            <a:ext uri="{909E8E84-426E-40DD-AFC4-6F175D3DCCD1}">
              <a14:hiddenFill xmlns:a14="http://schemas.microsoft.com/office/drawing/2010/main">
                <a:solidFill>
                  <a:srgbClr val="FFFFFF"/>
                </a:solidFill>
              </a14:hiddenFill>
            </a:ext>
          </a:extLst>
        </p:spPr>
      </p:pic>
      <p:sp>
        <p:nvSpPr>
          <p:cNvPr id="17" name="Cylinder 54">
            <a:extLst>
              <a:ext uri="{FF2B5EF4-FFF2-40B4-BE49-F238E27FC236}">
                <a16:creationId xmlns:a16="http://schemas.microsoft.com/office/drawing/2014/main" id="{E9200482-E869-9546-8598-AC060ADC1524}"/>
              </a:ext>
            </a:extLst>
          </p:cNvPr>
          <p:cNvSpPr/>
          <p:nvPr/>
        </p:nvSpPr>
        <p:spPr>
          <a:xfrm>
            <a:off x="10156337" y="14501824"/>
            <a:ext cx="3211236" cy="2526845"/>
          </a:xfrm>
          <a:prstGeom prst="can">
            <a:avLst>
              <a:gd name="adj" fmla="val 25000"/>
            </a:avLst>
          </a:prstGeom>
          <a:solidFill>
            <a:schemeClr val="accent5">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data</a:t>
            </a:r>
          </a:p>
        </p:txBody>
      </p:sp>
      <p:pic>
        <p:nvPicPr>
          <p:cNvPr id="11" name="Picture 16" descr="Communication, connectivity, internet of things, iot, wifi ...">
            <a:extLst>
              <a:ext uri="{FF2B5EF4-FFF2-40B4-BE49-F238E27FC236}">
                <a16:creationId xmlns:a16="http://schemas.microsoft.com/office/drawing/2014/main" id="{F7C2F873-E3D5-6C47-B654-AB5FC0E745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085" t="3940" r="28885" b="51624"/>
          <a:stretch/>
        </p:blipFill>
        <p:spPr bwMode="auto">
          <a:xfrm>
            <a:off x="25336476" y="7372342"/>
            <a:ext cx="3967506" cy="5652802"/>
          </a:xfrm>
          <a:prstGeom prst="rect">
            <a:avLst/>
          </a:prstGeom>
          <a:noFill/>
          <a:extLst>
            <a:ext uri="{909E8E84-426E-40DD-AFC4-6F175D3DCCD1}">
              <a14:hiddenFill xmlns:a14="http://schemas.microsoft.com/office/drawing/2010/main">
                <a:solidFill>
                  <a:srgbClr val="FFFFFF"/>
                </a:solidFill>
              </a14:hiddenFill>
            </a:ext>
          </a:extLst>
        </p:spPr>
      </p:pic>
      <p:sp>
        <p:nvSpPr>
          <p:cNvPr id="18" name="Cylinder 56">
            <a:extLst>
              <a:ext uri="{FF2B5EF4-FFF2-40B4-BE49-F238E27FC236}">
                <a16:creationId xmlns:a16="http://schemas.microsoft.com/office/drawing/2014/main" id="{35910DE5-6A1F-B444-9C3C-736C8B932A82}"/>
              </a:ext>
            </a:extLst>
          </p:cNvPr>
          <p:cNvSpPr/>
          <p:nvPr/>
        </p:nvSpPr>
        <p:spPr>
          <a:xfrm>
            <a:off x="22176605" y="11394494"/>
            <a:ext cx="2694656" cy="1990627"/>
          </a:xfrm>
          <a:prstGeom prst="can">
            <a:avLst>
              <a:gd name="adj" fmla="val 25000"/>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data</a:t>
            </a:r>
          </a:p>
        </p:txBody>
      </p:sp>
      <p:sp>
        <p:nvSpPr>
          <p:cNvPr id="22" name="TextBox 21">
            <a:extLst>
              <a:ext uri="{FF2B5EF4-FFF2-40B4-BE49-F238E27FC236}">
                <a16:creationId xmlns:a16="http://schemas.microsoft.com/office/drawing/2014/main" id="{A018FA16-2EF7-3647-B1BB-34AA8BD3F644}"/>
              </a:ext>
            </a:extLst>
          </p:cNvPr>
          <p:cNvSpPr txBox="1"/>
          <p:nvPr/>
        </p:nvSpPr>
        <p:spPr>
          <a:xfrm>
            <a:off x="12897622" y="10460266"/>
            <a:ext cx="7772399" cy="1323439"/>
          </a:xfrm>
          <a:prstGeom prst="rect">
            <a:avLst/>
          </a:prstGeom>
          <a:noFill/>
        </p:spPr>
        <p:txBody>
          <a:bodyPr wrap="square" rtlCol="0">
            <a:spAutoFit/>
          </a:bodyPr>
          <a:lstStyle/>
          <a:p>
            <a:r>
              <a:rPr lang="en-US" sz="8000" dirty="0"/>
              <a:t>machine learning</a:t>
            </a:r>
          </a:p>
        </p:txBody>
      </p:sp>
    </p:spTree>
    <p:extLst>
      <p:ext uri="{BB962C8B-B14F-4D97-AF65-F5344CB8AC3E}">
        <p14:creationId xmlns:p14="http://schemas.microsoft.com/office/powerpoint/2010/main" val="43752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FEFF8-32F5-4538-BB70-E0C031B1A937}"/>
              </a:ext>
            </a:extLst>
          </p:cNvPr>
          <p:cNvSpPr>
            <a:spLocks noGrp="1"/>
          </p:cNvSpPr>
          <p:nvPr>
            <p:ph type="sldNum" sz="quarter" idx="12"/>
          </p:nvPr>
        </p:nvSpPr>
        <p:spPr/>
        <p:txBody>
          <a:bodyPr/>
          <a:lstStyle/>
          <a:p>
            <a:fld id="{00000000-1234-1234-1234-123412341234}" type="slidenum">
              <a:rPr lang="en" smtClean="0"/>
              <a:pPr/>
              <a:t>20</a:t>
            </a:fld>
            <a:endParaRPr lang="en"/>
          </a:p>
        </p:txBody>
      </p:sp>
      <p:sp>
        <p:nvSpPr>
          <p:cNvPr id="2" name="Title 1">
            <a:extLst>
              <a:ext uri="{FF2B5EF4-FFF2-40B4-BE49-F238E27FC236}">
                <a16:creationId xmlns:a16="http://schemas.microsoft.com/office/drawing/2014/main" id="{19446528-58D3-4A9C-ACE1-1879E276EBE9}"/>
              </a:ext>
            </a:extLst>
          </p:cNvPr>
          <p:cNvSpPr>
            <a:spLocks noGrp="1"/>
          </p:cNvSpPr>
          <p:nvPr>
            <p:ph type="title"/>
          </p:nvPr>
        </p:nvSpPr>
        <p:spPr>
          <a:xfrm>
            <a:off x="1500887" y="990458"/>
            <a:ext cx="28860938" cy="2460515"/>
          </a:xfrm>
        </p:spPr>
        <p:txBody>
          <a:bodyPr anchor="t" anchorCtr="0"/>
          <a:lstStyle/>
          <a:p>
            <a:pPr algn="ctr"/>
            <a:r>
              <a:rPr lang="en-US">
                <a:solidFill>
                  <a:schemeClr val="tx1">
                    <a:lumMod val="95000"/>
                    <a:lumOff val="5000"/>
                  </a:schemeClr>
                </a:solidFill>
              </a:rPr>
              <a:t>Huge volumes of data born at the edge…</a:t>
            </a:r>
            <a:endParaRPr lang="en-US" dirty="0">
              <a:solidFill>
                <a:schemeClr val="tx1">
                  <a:lumMod val="95000"/>
                  <a:lumOff val="5000"/>
                </a:schemeClr>
              </a:solidFill>
            </a:endParaRPr>
          </a:p>
        </p:txBody>
      </p:sp>
      <p:sp>
        <p:nvSpPr>
          <p:cNvPr id="3" name="Content Placeholder 2">
            <a:extLst>
              <a:ext uri="{FF2B5EF4-FFF2-40B4-BE49-F238E27FC236}">
                <a16:creationId xmlns:a16="http://schemas.microsoft.com/office/drawing/2014/main" id="{ED9E1393-524F-450D-A239-C86890AE0DCB}"/>
              </a:ext>
            </a:extLst>
          </p:cNvPr>
          <p:cNvSpPr>
            <a:spLocks noGrp="1"/>
          </p:cNvSpPr>
          <p:nvPr>
            <p:ph idx="1"/>
          </p:nvPr>
        </p:nvSpPr>
        <p:spPr>
          <a:xfrm>
            <a:off x="2667000" y="4000500"/>
            <a:ext cx="27005152" cy="12142535"/>
          </a:xfrm>
        </p:spPr>
        <p:txBody>
          <a:bodyPr>
            <a:normAutofit/>
          </a:bodyPr>
          <a:lstStyle/>
          <a:p>
            <a:pPr marL="0" indent="0">
              <a:buNone/>
            </a:pPr>
            <a:r>
              <a:rPr lang="en-US" sz="8000" dirty="0">
                <a:solidFill>
                  <a:schemeClr val="accent1"/>
                </a:solidFill>
              </a:rPr>
              <a:t>Billions of phones &amp; IoT devices constantly generate data</a:t>
            </a:r>
          </a:p>
        </p:txBody>
      </p:sp>
      <p:sp>
        <p:nvSpPr>
          <p:cNvPr id="33" name="Slide Number Placeholder 3">
            <a:extLst>
              <a:ext uri="{FF2B5EF4-FFF2-40B4-BE49-F238E27FC236}">
                <a16:creationId xmlns:a16="http://schemas.microsoft.com/office/drawing/2014/main" id="{D59908B5-6271-476C-BBE1-DBC65588B04C}"/>
              </a:ext>
            </a:extLst>
          </p:cNvPr>
          <p:cNvSpPr txBox="1">
            <a:spLocks/>
          </p:cNvSpPr>
          <p:nvPr/>
        </p:nvSpPr>
        <p:spPr>
          <a:xfrm>
            <a:off x="22655441" y="16764251"/>
            <a:ext cx="7169110" cy="954227"/>
          </a:xfrm>
          <a:prstGeom prst="rect">
            <a:avLst/>
          </a:prstGeom>
        </p:spPr>
        <p:txBody>
          <a:bodyPr vert="horz" lIns="91440" tIns="45720" rIns="91440" bIns="45720" rtlCol="0" anchor="ctr"/>
          <a:lstStyle>
            <a:defPPr>
              <a:defRPr lang="en-US"/>
            </a:defPPr>
            <a:lvl1pPr marL="0" algn="r" defTabSz="457200" rtl="0" eaLnBrk="1" latinLnBrk="0" hangingPunct="1">
              <a:defRPr sz="3136"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000000-1234-1234-1234-123412341234}" type="slidenum">
              <a:rPr lang="en" smtClean="0"/>
              <a:pPr/>
              <a:t>20</a:t>
            </a:fld>
            <a:endParaRPr lang="en" dirty="0"/>
          </a:p>
        </p:txBody>
      </p:sp>
      <p:pic>
        <p:nvPicPr>
          <p:cNvPr id="5" name="Picture 4">
            <a:extLst>
              <a:ext uri="{FF2B5EF4-FFF2-40B4-BE49-F238E27FC236}">
                <a16:creationId xmlns:a16="http://schemas.microsoft.com/office/drawing/2014/main" id="{A2FC9E2E-7A68-EA45-A487-FB582EB035D8}"/>
              </a:ext>
            </a:extLst>
          </p:cNvPr>
          <p:cNvPicPr>
            <a:picLocks noChangeAspect="1"/>
          </p:cNvPicPr>
          <p:nvPr/>
        </p:nvPicPr>
        <p:blipFill>
          <a:blip r:embed="rId3"/>
          <a:stretch>
            <a:fillRect/>
          </a:stretch>
        </p:blipFill>
        <p:spPr>
          <a:xfrm>
            <a:off x="3987062" y="5297070"/>
            <a:ext cx="23888587" cy="11944294"/>
          </a:xfrm>
          <a:prstGeom prst="rect">
            <a:avLst/>
          </a:prstGeom>
        </p:spPr>
      </p:pic>
    </p:spTree>
    <p:extLst>
      <p:ext uri="{BB962C8B-B14F-4D97-AF65-F5344CB8AC3E}">
        <p14:creationId xmlns:p14="http://schemas.microsoft.com/office/powerpoint/2010/main" val="3401294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E370-4666-4E9E-B445-A8AB254CB1C9}"/>
              </a:ext>
            </a:extLst>
          </p:cNvPr>
          <p:cNvSpPr>
            <a:spLocks noGrp="1"/>
          </p:cNvSpPr>
          <p:nvPr>
            <p:ph type="title"/>
          </p:nvPr>
        </p:nvSpPr>
        <p:spPr/>
        <p:txBody>
          <a:bodyPr anchor="t" anchorCtr="0"/>
          <a:lstStyle/>
          <a:p>
            <a:pPr algn="ctr"/>
            <a:r>
              <a:rPr lang="en-US" dirty="0"/>
              <a:t>Gather data in the cloud?</a:t>
            </a:r>
          </a:p>
        </p:txBody>
      </p:sp>
      <p:sp>
        <p:nvSpPr>
          <p:cNvPr id="4" name="Slide Number Placeholder 3">
            <a:extLst>
              <a:ext uri="{FF2B5EF4-FFF2-40B4-BE49-F238E27FC236}">
                <a16:creationId xmlns:a16="http://schemas.microsoft.com/office/drawing/2014/main" id="{119C47AE-F4B4-432D-BCAE-D6D976C4F542}"/>
              </a:ext>
            </a:extLst>
          </p:cNvPr>
          <p:cNvSpPr>
            <a:spLocks noGrp="1"/>
          </p:cNvSpPr>
          <p:nvPr>
            <p:ph type="sldNum" sz="quarter" idx="12"/>
          </p:nvPr>
        </p:nvSpPr>
        <p:spPr/>
        <p:txBody>
          <a:bodyPr/>
          <a:lstStyle/>
          <a:p>
            <a:fld id="{00000000-1234-1234-1234-123412341234}" type="slidenum">
              <a:rPr lang="en" smtClean="0"/>
              <a:pPr/>
              <a:t>21</a:t>
            </a:fld>
            <a:endParaRPr lang="en" dirty="0"/>
          </a:p>
        </p:txBody>
      </p:sp>
      <p:sp>
        <p:nvSpPr>
          <p:cNvPr id="6" name="Cloud 5">
            <a:extLst>
              <a:ext uri="{FF2B5EF4-FFF2-40B4-BE49-F238E27FC236}">
                <a16:creationId xmlns:a16="http://schemas.microsoft.com/office/drawing/2014/main" id="{4DA32C2B-F647-4385-96E2-883E906564F8}"/>
              </a:ext>
            </a:extLst>
          </p:cNvPr>
          <p:cNvSpPr/>
          <p:nvPr/>
        </p:nvSpPr>
        <p:spPr>
          <a:xfrm>
            <a:off x="1643701" y="5368997"/>
            <a:ext cx="18048521" cy="12445595"/>
          </a:xfrm>
          <a:prstGeom prst="cloud">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p>
        </p:txBody>
      </p:sp>
      <p:sp>
        <p:nvSpPr>
          <p:cNvPr id="7" name="Cylinder 6">
            <a:extLst>
              <a:ext uri="{FF2B5EF4-FFF2-40B4-BE49-F238E27FC236}">
                <a16:creationId xmlns:a16="http://schemas.microsoft.com/office/drawing/2014/main" id="{F2766C63-6AFC-4165-9A64-992CC6392A8D}"/>
              </a:ext>
            </a:extLst>
          </p:cNvPr>
          <p:cNvSpPr/>
          <p:nvPr/>
        </p:nvSpPr>
        <p:spPr>
          <a:xfrm>
            <a:off x="10060294" y="12340498"/>
            <a:ext cx="4044156" cy="3464260"/>
          </a:xfrm>
          <a:prstGeom prst="can">
            <a:avLst>
              <a:gd name="adj" fmla="val 25000"/>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Training data</a:t>
            </a:r>
          </a:p>
        </p:txBody>
      </p:sp>
      <p:pic>
        <p:nvPicPr>
          <p:cNvPr id="3086" name="Picture 14" descr="Ai, android, artificial intelligence, brain, computer, humanoid ...">
            <a:extLst>
              <a:ext uri="{FF2B5EF4-FFF2-40B4-BE49-F238E27FC236}">
                <a16:creationId xmlns:a16="http://schemas.microsoft.com/office/drawing/2014/main" id="{5E8E84B2-8163-4EB6-9E79-3FC32FB43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4145" y="6646256"/>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Communication, connectivity, internet of things, iot, wifi ...">
            <a:extLst>
              <a:ext uri="{FF2B5EF4-FFF2-40B4-BE49-F238E27FC236}">
                <a16:creationId xmlns:a16="http://schemas.microsoft.com/office/drawing/2014/main" id="{8D871F8E-BE17-4D3B-9F50-C76B198702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085" t="3940" r="28885" b="51624"/>
          <a:stretch/>
        </p:blipFill>
        <p:spPr bwMode="auto">
          <a:xfrm>
            <a:off x="23197045" y="3366290"/>
            <a:ext cx="2825711" cy="4479598"/>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Communication, connectivity, internet of things, iot, wifi ...">
            <a:extLst>
              <a:ext uri="{FF2B5EF4-FFF2-40B4-BE49-F238E27FC236}">
                <a16:creationId xmlns:a16="http://schemas.microsoft.com/office/drawing/2014/main" id="{2079CAFF-6DAD-4C39-84E1-C0EEBE8FB9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14" t="58608" r="51268" b="10263"/>
          <a:stretch/>
        </p:blipFill>
        <p:spPr bwMode="auto">
          <a:xfrm>
            <a:off x="25485103" y="9519289"/>
            <a:ext cx="4587070" cy="3464261"/>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Communication, connectivity, internet of things, iot, wifi ...">
            <a:extLst>
              <a:ext uri="{FF2B5EF4-FFF2-40B4-BE49-F238E27FC236}">
                <a16:creationId xmlns:a16="http://schemas.microsoft.com/office/drawing/2014/main" id="{5A076D7C-DB60-4946-A60F-3044BAB36C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425" t="57021" r="8954" b="6136"/>
          <a:stretch/>
        </p:blipFill>
        <p:spPr bwMode="auto">
          <a:xfrm>
            <a:off x="20664938" y="12983550"/>
            <a:ext cx="3082722" cy="461294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or: Curved 13">
            <a:extLst>
              <a:ext uri="{FF2B5EF4-FFF2-40B4-BE49-F238E27FC236}">
                <a16:creationId xmlns:a16="http://schemas.microsoft.com/office/drawing/2014/main" id="{0259D0EE-1C61-433D-A18C-A6BDD66B858D}"/>
              </a:ext>
            </a:extLst>
          </p:cNvPr>
          <p:cNvCxnSpPr>
            <a:cxnSpLocks/>
          </p:cNvCxnSpPr>
          <p:nvPr/>
        </p:nvCxnSpPr>
        <p:spPr>
          <a:xfrm flipV="1">
            <a:off x="7201628" y="8961440"/>
            <a:ext cx="4307450" cy="1689529"/>
          </a:xfrm>
          <a:prstGeom prst="curvedConnector3">
            <a:avLst>
              <a:gd name="adj1" fmla="val 50000"/>
            </a:avLst>
          </a:prstGeom>
          <a:ln w="127000">
            <a:solidFill>
              <a:schemeClr val="accent1"/>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70281E2-B0E3-457B-9054-89C5BD8D5A59}"/>
              </a:ext>
            </a:extLst>
          </p:cNvPr>
          <p:cNvCxnSpPr>
            <a:cxnSpLocks/>
          </p:cNvCxnSpPr>
          <p:nvPr/>
        </p:nvCxnSpPr>
        <p:spPr>
          <a:xfrm flipH="1" flipV="1">
            <a:off x="14104450" y="14574435"/>
            <a:ext cx="5912345" cy="894165"/>
          </a:xfrm>
          <a:prstGeom prst="straightConnector1">
            <a:avLst/>
          </a:prstGeom>
          <a:ln w="127000">
            <a:solidFill>
              <a:schemeClr val="accent6"/>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32" name="Graphic 31" descr="Badge 1">
            <a:extLst>
              <a:ext uri="{FF2B5EF4-FFF2-40B4-BE49-F238E27FC236}">
                <a16:creationId xmlns:a16="http://schemas.microsoft.com/office/drawing/2014/main" id="{2936E804-8B9D-4206-92E7-7EE19E9B74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603422" y="13714479"/>
            <a:ext cx="914400" cy="914400"/>
          </a:xfrm>
          <a:prstGeom prst="rect">
            <a:avLst/>
          </a:prstGeom>
        </p:spPr>
      </p:pic>
      <p:cxnSp>
        <p:nvCxnSpPr>
          <p:cNvPr id="31" name="Straight Arrow Connector 30">
            <a:extLst>
              <a:ext uri="{FF2B5EF4-FFF2-40B4-BE49-F238E27FC236}">
                <a16:creationId xmlns:a16="http://schemas.microsoft.com/office/drawing/2014/main" id="{0D342875-5FC3-4682-A4B1-250C8AA6AF15}"/>
              </a:ext>
            </a:extLst>
          </p:cNvPr>
          <p:cNvCxnSpPr>
            <a:cxnSpLocks/>
          </p:cNvCxnSpPr>
          <p:nvPr/>
        </p:nvCxnSpPr>
        <p:spPr>
          <a:xfrm flipH="1" flipV="1">
            <a:off x="16896472" y="9290797"/>
            <a:ext cx="8569836" cy="1514439"/>
          </a:xfrm>
          <a:prstGeom prst="straightConnector1">
            <a:avLst/>
          </a:prstGeom>
          <a:ln w="127000">
            <a:headEnd type="triangle" w="lg" len="lg"/>
            <a:tailEnd type="non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8CF1CE7E-56DB-4EBF-A2B4-7EF3421743C5}"/>
              </a:ext>
            </a:extLst>
          </p:cNvPr>
          <p:cNvSpPr txBox="1"/>
          <p:nvPr/>
        </p:nvSpPr>
        <p:spPr>
          <a:xfrm rot="575024">
            <a:off x="18495444" y="8798949"/>
            <a:ext cx="5774085" cy="1323439"/>
          </a:xfrm>
          <a:prstGeom prst="rect">
            <a:avLst/>
          </a:prstGeom>
          <a:noFill/>
        </p:spPr>
        <p:txBody>
          <a:bodyPr wrap="square" rtlCol="0">
            <a:spAutoFit/>
          </a:bodyPr>
          <a:lstStyle/>
          <a:p>
            <a:pPr algn="ctr"/>
            <a:r>
              <a:rPr lang="en-US" sz="8000" dirty="0"/>
              <a:t>model</a:t>
            </a:r>
          </a:p>
        </p:txBody>
      </p:sp>
      <p:pic>
        <p:nvPicPr>
          <p:cNvPr id="37" name="Graphic 36" descr="Badge 3">
            <a:extLst>
              <a:ext uri="{FF2B5EF4-FFF2-40B4-BE49-F238E27FC236}">
                <a16:creationId xmlns:a16="http://schemas.microsoft.com/office/drawing/2014/main" id="{1DD4D535-6E29-4B4D-9FC4-922DC3B94B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20505" y="8744336"/>
            <a:ext cx="914400" cy="914400"/>
          </a:xfrm>
          <a:prstGeom prst="rect">
            <a:avLst/>
          </a:prstGeom>
        </p:spPr>
      </p:pic>
      <p:sp>
        <p:nvSpPr>
          <p:cNvPr id="28" name="TextBox 27">
            <a:extLst>
              <a:ext uri="{FF2B5EF4-FFF2-40B4-BE49-F238E27FC236}">
                <a16:creationId xmlns:a16="http://schemas.microsoft.com/office/drawing/2014/main" id="{846A9424-A7DD-41FD-B4FD-07C728F184B9}"/>
              </a:ext>
            </a:extLst>
          </p:cNvPr>
          <p:cNvSpPr txBox="1"/>
          <p:nvPr/>
        </p:nvSpPr>
        <p:spPr>
          <a:xfrm>
            <a:off x="24891595" y="8137229"/>
            <a:ext cx="5774085" cy="1323439"/>
          </a:xfrm>
          <a:prstGeom prst="rect">
            <a:avLst/>
          </a:prstGeom>
          <a:noFill/>
        </p:spPr>
        <p:txBody>
          <a:bodyPr wrap="square" rtlCol="0">
            <a:spAutoFit/>
          </a:bodyPr>
          <a:lstStyle/>
          <a:p>
            <a:pPr algn="ctr"/>
            <a:r>
              <a:rPr lang="en-US" sz="8000" dirty="0"/>
              <a:t>prediction</a:t>
            </a:r>
          </a:p>
        </p:txBody>
      </p:sp>
      <p:pic>
        <p:nvPicPr>
          <p:cNvPr id="44" name="Graphic 43" descr="Badge 4">
            <a:extLst>
              <a:ext uri="{FF2B5EF4-FFF2-40B4-BE49-F238E27FC236}">
                <a16:creationId xmlns:a16="http://schemas.microsoft.com/office/drawing/2014/main" id="{A18702B7-00E5-49F9-A424-8AF7614350A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207665" y="7946137"/>
            <a:ext cx="914400" cy="914400"/>
          </a:xfrm>
          <a:prstGeom prst="rect">
            <a:avLst/>
          </a:prstGeom>
        </p:spPr>
      </p:pic>
      <p:pic>
        <p:nvPicPr>
          <p:cNvPr id="45" name="Picture 14" descr="Ai, android, artificial intelligence, brain, computer, humanoid ...">
            <a:extLst>
              <a:ext uri="{FF2B5EF4-FFF2-40B4-BE49-F238E27FC236}">
                <a16:creationId xmlns:a16="http://schemas.microsoft.com/office/drawing/2014/main" id="{15CCDD0B-1D1C-44FD-8DD1-62D2D5C91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36170" y="10113798"/>
            <a:ext cx="1477996" cy="1477996"/>
          </a:xfrm>
          <a:prstGeom prst="rect">
            <a:avLst/>
          </a:prstGeom>
          <a:solidFill>
            <a:schemeClr val="bg1"/>
          </a:solidFill>
          <a:ln>
            <a:solidFill>
              <a:schemeClr val="bg1"/>
            </a:solidFill>
          </a:ln>
        </p:spPr>
      </p:pic>
      <p:pic>
        <p:nvPicPr>
          <p:cNvPr id="46" name="Picture 14" descr="Ai, android, artificial intelligence, brain, computer, humanoid ...">
            <a:extLst>
              <a:ext uri="{FF2B5EF4-FFF2-40B4-BE49-F238E27FC236}">
                <a16:creationId xmlns:a16="http://schemas.microsoft.com/office/drawing/2014/main" id="{52F8F14E-3F00-4C27-B02C-5382C36B4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05029" y="4915286"/>
            <a:ext cx="1609741" cy="1609741"/>
          </a:xfrm>
          <a:prstGeom prst="rect">
            <a:avLst/>
          </a:prstGeom>
          <a:solidFill>
            <a:schemeClr val="bg1"/>
          </a:solidFill>
        </p:spPr>
      </p:pic>
      <p:pic>
        <p:nvPicPr>
          <p:cNvPr id="47" name="Picture 14" descr="Ai, android, artificial intelligence, brain, computer, humanoid ...">
            <a:extLst>
              <a:ext uri="{FF2B5EF4-FFF2-40B4-BE49-F238E27FC236}">
                <a16:creationId xmlns:a16="http://schemas.microsoft.com/office/drawing/2014/main" id="{951700C4-514C-44FC-92AE-8B86FB40C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3728" y="14598236"/>
            <a:ext cx="1416209" cy="1416209"/>
          </a:xfrm>
          <a:prstGeom prst="rect">
            <a:avLst/>
          </a:prstGeom>
          <a:solidFill>
            <a:schemeClr val="bg1"/>
          </a:solidFill>
        </p:spPr>
      </p:pic>
      <p:sp>
        <p:nvSpPr>
          <p:cNvPr id="27" name="TextBox 26">
            <a:extLst>
              <a:ext uri="{FF2B5EF4-FFF2-40B4-BE49-F238E27FC236}">
                <a16:creationId xmlns:a16="http://schemas.microsoft.com/office/drawing/2014/main" id="{108D10AB-EEF2-424F-B8DE-C59FEB19846F}"/>
              </a:ext>
            </a:extLst>
          </p:cNvPr>
          <p:cNvSpPr txBox="1"/>
          <p:nvPr/>
        </p:nvSpPr>
        <p:spPr>
          <a:xfrm>
            <a:off x="1319128" y="4883183"/>
            <a:ext cx="14668867" cy="2554545"/>
          </a:xfrm>
          <a:prstGeom prst="rect">
            <a:avLst/>
          </a:prstGeom>
          <a:noFill/>
        </p:spPr>
        <p:txBody>
          <a:bodyPr wrap="square" rtlCol="0">
            <a:spAutoFit/>
          </a:bodyPr>
          <a:lstStyle/>
          <a:p>
            <a:pPr marL="1143000" indent="-1143000">
              <a:buFont typeface="Arial" panose="020B0604020202020204" pitchFamily="34" charset="0"/>
              <a:buChar char="•"/>
            </a:pPr>
            <a:r>
              <a:rPr lang="en-US" sz="8000" dirty="0">
                <a:solidFill>
                  <a:schemeClr val="accent1"/>
                </a:solidFill>
              </a:rPr>
              <a:t>smaller privacy loss </a:t>
            </a:r>
          </a:p>
          <a:p>
            <a:pPr marL="1143000" indent="-1143000">
              <a:buFont typeface="Arial" panose="020B0604020202020204" pitchFamily="34" charset="0"/>
              <a:buChar char="•"/>
            </a:pPr>
            <a:r>
              <a:rPr lang="en-US" sz="8000" dirty="0">
                <a:solidFill>
                  <a:srgbClr val="FF0000"/>
                </a:solidFill>
              </a:rPr>
              <a:t>high computation cost</a:t>
            </a:r>
          </a:p>
        </p:txBody>
      </p:sp>
      <p:sp>
        <p:nvSpPr>
          <p:cNvPr id="29" name="TextBox 28">
            <a:extLst>
              <a:ext uri="{FF2B5EF4-FFF2-40B4-BE49-F238E27FC236}">
                <a16:creationId xmlns:a16="http://schemas.microsoft.com/office/drawing/2014/main" id="{A4D55E10-6281-D945-A35E-14C8D4FB06CE}"/>
              </a:ext>
            </a:extLst>
          </p:cNvPr>
          <p:cNvSpPr txBox="1"/>
          <p:nvPr/>
        </p:nvSpPr>
        <p:spPr>
          <a:xfrm>
            <a:off x="846435" y="3319680"/>
            <a:ext cx="15030874" cy="1323439"/>
          </a:xfrm>
          <a:prstGeom prst="rect">
            <a:avLst/>
          </a:prstGeom>
          <a:noFill/>
        </p:spPr>
        <p:txBody>
          <a:bodyPr wrap="square" rtlCol="0">
            <a:spAutoFit/>
          </a:bodyPr>
          <a:lstStyle/>
          <a:p>
            <a:r>
              <a:rPr lang="en-US" sz="8000" dirty="0"/>
              <a:t>Private data publishing</a:t>
            </a:r>
          </a:p>
        </p:txBody>
      </p:sp>
      <p:sp>
        <p:nvSpPr>
          <p:cNvPr id="33" name="Cylinder 6">
            <a:extLst>
              <a:ext uri="{FF2B5EF4-FFF2-40B4-BE49-F238E27FC236}">
                <a16:creationId xmlns:a16="http://schemas.microsoft.com/office/drawing/2014/main" id="{62A7B6F2-5051-7944-8704-4624C0E08CFA}"/>
              </a:ext>
            </a:extLst>
          </p:cNvPr>
          <p:cNvSpPr/>
          <p:nvPr/>
        </p:nvSpPr>
        <p:spPr>
          <a:xfrm>
            <a:off x="3072994" y="9790926"/>
            <a:ext cx="4044156" cy="3464260"/>
          </a:xfrm>
          <a:prstGeom prst="can">
            <a:avLst>
              <a:gd name="adj" fmla="val 25000"/>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Sanitize data</a:t>
            </a:r>
          </a:p>
        </p:txBody>
      </p:sp>
      <p:cxnSp>
        <p:nvCxnSpPr>
          <p:cNvPr id="15" name="Curved Connector 14">
            <a:extLst>
              <a:ext uri="{FF2B5EF4-FFF2-40B4-BE49-F238E27FC236}">
                <a16:creationId xmlns:a16="http://schemas.microsoft.com/office/drawing/2014/main" id="{CBD38A3C-9428-784B-A842-62702DFA6BE6}"/>
              </a:ext>
            </a:extLst>
          </p:cNvPr>
          <p:cNvCxnSpPr>
            <a:cxnSpLocks/>
          </p:cNvCxnSpPr>
          <p:nvPr/>
        </p:nvCxnSpPr>
        <p:spPr>
          <a:xfrm rot="10800000">
            <a:off x="7117151" y="12340499"/>
            <a:ext cx="2837415" cy="1831181"/>
          </a:xfrm>
          <a:prstGeom prst="curvedConnector3">
            <a:avLst>
              <a:gd name="adj1" fmla="val 50000"/>
            </a:avLst>
          </a:prstGeom>
          <a:ln w="127000">
            <a:solidFill>
              <a:schemeClr val="accent1"/>
            </a:solidFill>
            <a:headEnd w="lg" len="lg"/>
            <a:tailEnd type="triangle" w="lg" len="lg"/>
          </a:ln>
        </p:spPr>
        <p:style>
          <a:lnRef idx="1">
            <a:schemeClr val="dk1"/>
          </a:lnRef>
          <a:fillRef idx="0">
            <a:schemeClr val="dk1"/>
          </a:fillRef>
          <a:effectRef idx="0">
            <a:schemeClr val="dk1"/>
          </a:effectRef>
          <a:fontRef idx="minor">
            <a:schemeClr val="tx1"/>
          </a:fontRef>
        </p:style>
      </p:cxnSp>
      <p:pic>
        <p:nvPicPr>
          <p:cNvPr id="42" name="Graphic 41" descr="Badge">
            <a:extLst>
              <a:ext uri="{FF2B5EF4-FFF2-40B4-BE49-F238E27FC236}">
                <a16:creationId xmlns:a16="http://schemas.microsoft.com/office/drawing/2014/main" id="{816C3D66-1721-F042-93EB-957F6E83F64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61322" y="13318380"/>
            <a:ext cx="914400" cy="914400"/>
          </a:xfrm>
          <a:prstGeom prst="rect">
            <a:avLst/>
          </a:prstGeom>
        </p:spPr>
      </p:pic>
      <p:pic>
        <p:nvPicPr>
          <p:cNvPr id="49" name="Graphic 48" descr="Badge 4">
            <a:extLst>
              <a:ext uri="{FF2B5EF4-FFF2-40B4-BE49-F238E27FC236}">
                <a16:creationId xmlns:a16="http://schemas.microsoft.com/office/drawing/2014/main" id="{4C76A6C4-5A5E-C743-87EE-71B65634BF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649846" y="7054918"/>
            <a:ext cx="914400" cy="914400"/>
          </a:xfrm>
          <a:prstGeom prst="rect">
            <a:avLst/>
          </a:prstGeom>
        </p:spPr>
      </p:pic>
    </p:spTree>
    <p:extLst>
      <p:ext uri="{BB962C8B-B14F-4D97-AF65-F5344CB8AC3E}">
        <p14:creationId xmlns:p14="http://schemas.microsoft.com/office/powerpoint/2010/main" val="144582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E370-4666-4E9E-B445-A8AB254CB1C9}"/>
              </a:ext>
            </a:extLst>
          </p:cNvPr>
          <p:cNvSpPr>
            <a:spLocks noGrp="1"/>
          </p:cNvSpPr>
          <p:nvPr>
            <p:ph type="title"/>
          </p:nvPr>
        </p:nvSpPr>
        <p:spPr/>
        <p:txBody>
          <a:bodyPr anchor="t" anchorCtr="0"/>
          <a:lstStyle/>
          <a:p>
            <a:pPr algn="ctr"/>
            <a:r>
              <a:rPr lang="en-US" dirty="0"/>
              <a:t>On-Device learning?</a:t>
            </a:r>
          </a:p>
        </p:txBody>
      </p:sp>
      <p:sp>
        <p:nvSpPr>
          <p:cNvPr id="21" name="TextBox 20">
            <a:extLst>
              <a:ext uri="{FF2B5EF4-FFF2-40B4-BE49-F238E27FC236}">
                <a16:creationId xmlns:a16="http://schemas.microsoft.com/office/drawing/2014/main" id="{D952B613-EE70-42C1-BD1F-404EFD6F8495}"/>
              </a:ext>
            </a:extLst>
          </p:cNvPr>
          <p:cNvSpPr txBox="1"/>
          <p:nvPr/>
        </p:nvSpPr>
        <p:spPr>
          <a:xfrm>
            <a:off x="776362" y="3555653"/>
            <a:ext cx="19240431" cy="1323439"/>
          </a:xfrm>
          <a:prstGeom prst="rect">
            <a:avLst/>
          </a:prstGeom>
          <a:noFill/>
        </p:spPr>
        <p:txBody>
          <a:bodyPr wrap="square" rtlCol="0">
            <a:spAutoFit/>
          </a:bodyPr>
          <a:lstStyle/>
          <a:p>
            <a:r>
              <a:rPr lang="en-US" sz="8000" dirty="0"/>
              <a:t>Training &amp; Prediction on the device:</a:t>
            </a:r>
          </a:p>
        </p:txBody>
      </p:sp>
      <p:grpSp>
        <p:nvGrpSpPr>
          <p:cNvPr id="40" name="Group 39">
            <a:extLst>
              <a:ext uri="{FF2B5EF4-FFF2-40B4-BE49-F238E27FC236}">
                <a16:creationId xmlns:a16="http://schemas.microsoft.com/office/drawing/2014/main" id="{1222C7B7-3C30-49D1-9D00-68D61B39846A}"/>
              </a:ext>
            </a:extLst>
          </p:cNvPr>
          <p:cNvGrpSpPr/>
          <p:nvPr/>
        </p:nvGrpSpPr>
        <p:grpSpPr>
          <a:xfrm>
            <a:off x="22402799" y="12002731"/>
            <a:ext cx="6251407" cy="4479598"/>
            <a:chOff x="25485103" y="9519289"/>
            <a:chExt cx="4587070" cy="3464261"/>
          </a:xfrm>
        </p:grpSpPr>
        <p:pic>
          <p:nvPicPr>
            <p:cNvPr id="41" name="Picture 18" descr="Communication, connectivity, internet of things, iot, wifi ...">
              <a:extLst>
                <a:ext uri="{FF2B5EF4-FFF2-40B4-BE49-F238E27FC236}">
                  <a16:creationId xmlns:a16="http://schemas.microsoft.com/office/drawing/2014/main" id="{4AB764CF-B982-49FC-957F-3FC6CAA7ED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14" t="58608" r="51268" b="10263"/>
            <a:stretch/>
          </p:blipFill>
          <p:spPr bwMode="auto">
            <a:xfrm>
              <a:off x="25485103" y="9519289"/>
              <a:ext cx="4587070" cy="346426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4" descr="Ai, android, artificial intelligence, brain, computer, humanoid ...">
              <a:extLst>
                <a:ext uri="{FF2B5EF4-FFF2-40B4-BE49-F238E27FC236}">
                  <a16:creationId xmlns:a16="http://schemas.microsoft.com/office/drawing/2014/main" id="{FACB7D64-7E77-47E4-BE44-34B05ED10E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36170" y="10113798"/>
              <a:ext cx="1477996" cy="1477996"/>
            </a:xfrm>
            <a:prstGeom prst="rect">
              <a:avLst/>
            </a:prstGeom>
            <a:solidFill>
              <a:schemeClr val="accent1">
                <a:lumMod val="40000"/>
                <a:lumOff val="60000"/>
              </a:schemeClr>
            </a:solidFill>
            <a:ln>
              <a:solidFill>
                <a:schemeClr val="bg1"/>
              </a:solidFill>
            </a:ln>
          </p:spPr>
        </p:pic>
      </p:grpSp>
      <p:grpSp>
        <p:nvGrpSpPr>
          <p:cNvPr id="43" name="Group 42">
            <a:extLst>
              <a:ext uri="{FF2B5EF4-FFF2-40B4-BE49-F238E27FC236}">
                <a16:creationId xmlns:a16="http://schemas.microsoft.com/office/drawing/2014/main" id="{54D00D4D-91A6-449C-9837-E2159A4B041E}"/>
              </a:ext>
            </a:extLst>
          </p:cNvPr>
          <p:cNvGrpSpPr/>
          <p:nvPr/>
        </p:nvGrpSpPr>
        <p:grpSpPr>
          <a:xfrm>
            <a:off x="28040560" y="5752743"/>
            <a:ext cx="4052660" cy="6013906"/>
            <a:chOff x="14103379" y="5055339"/>
            <a:chExt cx="2825711" cy="4479598"/>
          </a:xfrm>
        </p:grpSpPr>
        <p:pic>
          <p:nvPicPr>
            <p:cNvPr id="44" name="Picture 16" descr="Communication, connectivity, internet of things, iot, wifi ...">
              <a:extLst>
                <a:ext uri="{FF2B5EF4-FFF2-40B4-BE49-F238E27FC236}">
                  <a16:creationId xmlns:a16="http://schemas.microsoft.com/office/drawing/2014/main" id="{10658350-1DFD-4446-ACAE-DC19A207B3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085" t="3940" r="28885" b="51624"/>
            <a:stretch/>
          </p:blipFill>
          <p:spPr bwMode="auto">
            <a:xfrm>
              <a:off x="14103379" y="5055339"/>
              <a:ext cx="2825711" cy="447959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Ai, android, artificial intelligence, brain, computer, humanoid ...">
              <a:extLst>
                <a:ext uri="{FF2B5EF4-FFF2-40B4-BE49-F238E27FC236}">
                  <a16:creationId xmlns:a16="http://schemas.microsoft.com/office/drawing/2014/main" id="{E24A9AFE-1A2A-4AEE-B9E9-C1B89DB04E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22463" y="6604334"/>
              <a:ext cx="1609741" cy="1609741"/>
            </a:xfrm>
            <a:prstGeom prst="rect">
              <a:avLst/>
            </a:prstGeom>
            <a:solidFill>
              <a:schemeClr val="accent2">
                <a:lumMod val="40000"/>
                <a:lumOff val="60000"/>
              </a:schemeClr>
            </a:solidFill>
            <a:ln>
              <a:noFill/>
            </a:ln>
          </p:spPr>
        </p:pic>
      </p:grpSp>
      <p:grpSp>
        <p:nvGrpSpPr>
          <p:cNvPr id="46" name="Group 45">
            <a:extLst>
              <a:ext uri="{FF2B5EF4-FFF2-40B4-BE49-F238E27FC236}">
                <a16:creationId xmlns:a16="http://schemas.microsoft.com/office/drawing/2014/main" id="{9BF5825C-BAAF-479A-8073-C6458124E9F0}"/>
              </a:ext>
            </a:extLst>
          </p:cNvPr>
          <p:cNvGrpSpPr/>
          <p:nvPr/>
        </p:nvGrpSpPr>
        <p:grpSpPr>
          <a:xfrm>
            <a:off x="21219155" y="3087454"/>
            <a:ext cx="4587070" cy="6544507"/>
            <a:chOff x="25827073" y="4297862"/>
            <a:chExt cx="3082722" cy="4612946"/>
          </a:xfrm>
        </p:grpSpPr>
        <p:pic>
          <p:nvPicPr>
            <p:cNvPr id="47" name="Picture 20" descr="Communication, connectivity, internet of things, iot, wifi ...">
              <a:extLst>
                <a:ext uri="{FF2B5EF4-FFF2-40B4-BE49-F238E27FC236}">
                  <a16:creationId xmlns:a16="http://schemas.microsoft.com/office/drawing/2014/main" id="{5D4B333E-6779-4E91-AD1E-332727010C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425" t="57021" r="8954" b="6136"/>
            <a:stretch/>
          </p:blipFill>
          <p:spPr bwMode="auto">
            <a:xfrm>
              <a:off x="25827073" y="4297862"/>
              <a:ext cx="3082722" cy="461294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4" descr="Ai, android, artificial intelligence, brain, computer, humanoid ...">
              <a:extLst>
                <a:ext uri="{FF2B5EF4-FFF2-40B4-BE49-F238E27FC236}">
                  <a16:creationId xmlns:a16="http://schemas.microsoft.com/office/drawing/2014/main" id="{67200C21-4190-4E45-A45D-05A83D4004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93963" y="5896230"/>
              <a:ext cx="1416209" cy="1416209"/>
            </a:xfrm>
            <a:prstGeom prst="rect">
              <a:avLst/>
            </a:prstGeom>
            <a:solidFill>
              <a:schemeClr val="accent6">
                <a:lumMod val="60000"/>
                <a:lumOff val="40000"/>
              </a:schemeClr>
            </a:solidFill>
          </p:spPr>
        </p:pic>
      </p:grpSp>
      <p:sp>
        <p:nvSpPr>
          <p:cNvPr id="49" name="Cylinder 48">
            <a:extLst>
              <a:ext uri="{FF2B5EF4-FFF2-40B4-BE49-F238E27FC236}">
                <a16:creationId xmlns:a16="http://schemas.microsoft.com/office/drawing/2014/main" id="{D3D5057E-8460-4943-B3C9-63234505CD90}"/>
              </a:ext>
            </a:extLst>
          </p:cNvPr>
          <p:cNvSpPr/>
          <p:nvPr/>
        </p:nvSpPr>
        <p:spPr>
          <a:xfrm>
            <a:off x="17776909" y="7379134"/>
            <a:ext cx="3209839" cy="2160446"/>
          </a:xfrm>
          <a:prstGeom prst="can">
            <a:avLst>
              <a:gd name="adj" fmla="val 25000"/>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data</a:t>
            </a:r>
          </a:p>
        </p:txBody>
      </p:sp>
      <p:sp>
        <p:nvSpPr>
          <p:cNvPr id="55" name="Cylinder 54">
            <a:extLst>
              <a:ext uri="{FF2B5EF4-FFF2-40B4-BE49-F238E27FC236}">
                <a16:creationId xmlns:a16="http://schemas.microsoft.com/office/drawing/2014/main" id="{1549666C-EECA-41A8-8EE4-4BF06D2C0FCB}"/>
              </a:ext>
            </a:extLst>
          </p:cNvPr>
          <p:cNvSpPr/>
          <p:nvPr/>
        </p:nvSpPr>
        <p:spPr>
          <a:xfrm>
            <a:off x="19362975" y="13727074"/>
            <a:ext cx="3117997" cy="2238953"/>
          </a:xfrm>
          <a:prstGeom prst="can">
            <a:avLst>
              <a:gd name="adj" fmla="val 25000"/>
            </a:avLst>
          </a:prstGeom>
          <a:solidFill>
            <a:schemeClr val="accent5">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data</a:t>
            </a:r>
          </a:p>
        </p:txBody>
      </p:sp>
      <p:sp>
        <p:nvSpPr>
          <p:cNvPr id="57" name="Cylinder 56">
            <a:extLst>
              <a:ext uri="{FF2B5EF4-FFF2-40B4-BE49-F238E27FC236}">
                <a16:creationId xmlns:a16="http://schemas.microsoft.com/office/drawing/2014/main" id="{6F9F22FB-DD70-405C-BCED-3C2FC213A8CA}"/>
              </a:ext>
            </a:extLst>
          </p:cNvPr>
          <p:cNvSpPr/>
          <p:nvPr/>
        </p:nvSpPr>
        <p:spPr>
          <a:xfrm>
            <a:off x="24907297" y="9400792"/>
            <a:ext cx="3133263" cy="2129774"/>
          </a:xfrm>
          <a:prstGeom prst="can">
            <a:avLst>
              <a:gd name="adj" fmla="val 25000"/>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data</a:t>
            </a:r>
          </a:p>
        </p:txBody>
      </p:sp>
      <p:sp>
        <p:nvSpPr>
          <p:cNvPr id="54" name="Rectangle 53">
            <a:extLst>
              <a:ext uri="{FF2B5EF4-FFF2-40B4-BE49-F238E27FC236}">
                <a16:creationId xmlns:a16="http://schemas.microsoft.com/office/drawing/2014/main" id="{26F4519F-7F58-4701-8467-946B6D96A19E}"/>
              </a:ext>
            </a:extLst>
          </p:cNvPr>
          <p:cNvSpPr/>
          <p:nvPr/>
        </p:nvSpPr>
        <p:spPr>
          <a:xfrm>
            <a:off x="986509" y="5532453"/>
            <a:ext cx="16001067" cy="8710077"/>
          </a:xfrm>
          <a:prstGeom prst="rect">
            <a:avLst/>
          </a:prstGeom>
        </p:spPr>
        <p:txBody>
          <a:bodyPr wrap="square">
            <a:spAutoFit/>
          </a:bodyPr>
          <a:lstStyle/>
          <a:p>
            <a:pPr marL="1143000" indent="-1143000">
              <a:buFont typeface="Arial" panose="020B0604020202020204" pitchFamily="34" charset="0"/>
              <a:buChar char="•"/>
            </a:pPr>
            <a:r>
              <a:rPr lang="en-US" sz="8000" dirty="0"/>
              <a:t>no privacy leakage</a:t>
            </a:r>
          </a:p>
          <a:p>
            <a:pPr marL="1143000" indent="-1143000">
              <a:buFont typeface="Arial" panose="020B0604020202020204" pitchFamily="34" charset="0"/>
              <a:buChar char="•"/>
            </a:pPr>
            <a:r>
              <a:rPr lang="en-US" sz="8000" dirty="0"/>
              <a:t>personalized model (individual opinions and habits)</a:t>
            </a:r>
          </a:p>
          <a:p>
            <a:pPr marL="1143000" indent="-1143000">
              <a:buFont typeface="Arial" panose="020B0604020202020204" pitchFamily="34" charset="0"/>
              <a:buChar char="•"/>
            </a:pPr>
            <a:endParaRPr lang="en-US" sz="8000" dirty="0">
              <a:solidFill>
                <a:srgbClr val="FF0000"/>
              </a:solidFill>
            </a:endParaRPr>
          </a:p>
          <a:p>
            <a:r>
              <a:rPr lang="en-US" sz="8000" dirty="0">
                <a:solidFill>
                  <a:srgbClr val="FF0000"/>
                </a:solidFill>
              </a:rPr>
              <a:t>But what about…</a:t>
            </a:r>
          </a:p>
          <a:p>
            <a:pPr marL="1143000" indent="-1143000">
              <a:buFont typeface="Arial" panose="020B0604020202020204" pitchFamily="34" charset="0"/>
              <a:buChar char="•"/>
            </a:pPr>
            <a:r>
              <a:rPr lang="en-US" sz="8000" dirty="0">
                <a:solidFill>
                  <a:srgbClr val="FF0000"/>
                </a:solidFill>
              </a:rPr>
              <a:t>exploit new experience </a:t>
            </a:r>
          </a:p>
          <a:p>
            <a:pPr marL="1143000" indent="-1143000">
              <a:buFont typeface="Arial" panose="020B0604020202020204" pitchFamily="34" charset="0"/>
              <a:buChar char="•"/>
            </a:pPr>
            <a:r>
              <a:rPr lang="en-US" sz="8000" dirty="0">
                <a:solidFill>
                  <a:srgbClr val="FF0000"/>
                </a:solidFill>
              </a:rPr>
              <a:t>benefit from peers’ data</a:t>
            </a:r>
          </a:p>
        </p:txBody>
      </p:sp>
      <p:sp>
        <p:nvSpPr>
          <p:cNvPr id="3" name="Slide Number Placeholder 2">
            <a:extLst>
              <a:ext uri="{FF2B5EF4-FFF2-40B4-BE49-F238E27FC236}">
                <a16:creationId xmlns:a16="http://schemas.microsoft.com/office/drawing/2014/main" id="{03B025DD-3BE9-0746-A200-1CAA684246E4}"/>
              </a:ext>
            </a:extLst>
          </p:cNvPr>
          <p:cNvSpPr>
            <a:spLocks noGrp="1"/>
          </p:cNvSpPr>
          <p:nvPr>
            <p:ph type="sldNum" sz="quarter" idx="12"/>
          </p:nvPr>
        </p:nvSpPr>
        <p:spPr/>
        <p:txBody>
          <a:bodyPr/>
          <a:lstStyle/>
          <a:p>
            <a:fld id="{00000000-1234-1234-1234-123412341234}" type="slidenum">
              <a:rPr lang="en" smtClean="0"/>
              <a:pPr/>
              <a:t>3</a:t>
            </a:fld>
            <a:endParaRPr lang="en"/>
          </a:p>
        </p:txBody>
      </p:sp>
    </p:spTree>
    <p:extLst>
      <p:ext uri="{BB962C8B-B14F-4D97-AF65-F5344CB8AC3E}">
        <p14:creationId xmlns:p14="http://schemas.microsoft.com/office/powerpoint/2010/main" val="404651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5" grpId="0" animBg="1"/>
      <p:bldP spid="5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E370-4666-4E9E-B445-A8AB254CB1C9}"/>
              </a:ext>
            </a:extLst>
          </p:cNvPr>
          <p:cNvSpPr>
            <a:spLocks noGrp="1"/>
          </p:cNvSpPr>
          <p:nvPr>
            <p:ph type="title"/>
          </p:nvPr>
        </p:nvSpPr>
        <p:spPr/>
        <p:txBody>
          <a:bodyPr anchor="t" anchorCtr="0"/>
          <a:lstStyle/>
          <a:p>
            <a:pPr algn="ctr"/>
            <a:r>
              <a:rPr lang="en-US" dirty="0"/>
              <a:t>Gather data in the cloud?</a:t>
            </a:r>
          </a:p>
        </p:txBody>
      </p:sp>
      <p:sp>
        <p:nvSpPr>
          <p:cNvPr id="6" name="Cloud 5">
            <a:extLst>
              <a:ext uri="{FF2B5EF4-FFF2-40B4-BE49-F238E27FC236}">
                <a16:creationId xmlns:a16="http://schemas.microsoft.com/office/drawing/2014/main" id="{4DA32C2B-F647-4385-96E2-883E906564F8}"/>
              </a:ext>
            </a:extLst>
          </p:cNvPr>
          <p:cNvSpPr/>
          <p:nvPr/>
        </p:nvSpPr>
        <p:spPr>
          <a:xfrm>
            <a:off x="1643701" y="5368997"/>
            <a:ext cx="18048521" cy="12445595"/>
          </a:xfrm>
          <a:prstGeom prst="cloud">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p>
        </p:txBody>
      </p:sp>
      <p:sp>
        <p:nvSpPr>
          <p:cNvPr id="7" name="Cylinder 6">
            <a:extLst>
              <a:ext uri="{FF2B5EF4-FFF2-40B4-BE49-F238E27FC236}">
                <a16:creationId xmlns:a16="http://schemas.microsoft.com/office/drawing/2014/main" id="{F2766C63-6AFC-4165-9A64-992CC6392A8D}"/>
              </a:ext>
            </a:extLst>
          </p:cNvPr>
          <p:cNvSpPr/>
          <p:nvPr/>
        </p:nvSpPr>
        <p:spPr>
          <a:xfrm>
            <a:off x="6017031" y="12202069"/>
            <a:ext cx="4044156" cy="3464260"/>
          </a:xfrm>
          <a:prstGeom prst="can">
            <a:avLst>
              <a:gd name="adj" fmla="val 25000"/>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Training data</a:t>
            </a:r>
          </a:p>
        </p:txBody>
      </p:sp>
      <p:pic>
        <p:nvPicPr>
          <p:cNvPr id="3086" name="Picture 14" descr="Ai, android, artificial intelligence, brain, computer, humanoid ...">
            <a:extLst>
              <a:ext uri="{FF2B5EF4-FFF2-40B4-BE49-F238E27FC236}">
                <a16:creationId xmlns:a16="http://schemas.microsoft.com/office/drawing/2014/main" id="{5E8E84B2-8163-4EB6-9E79-3FC32FB43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4145" y="6646256"/>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Communication, connectivity, internet of things, iot, wifi ...">
            <a:extLst>
              <a:ext uri="{FF2B5EF4-FFF2-40B4-BE49-F238E27FC236}">
                <a16:creationId xmlns:a16="http://schemas.microsoft.com/office/drawing/2014/main" id="{8D871F8E-BE17-4D3B-9F50-C76B198702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085" t="3940" r="28885" b="51624"/>
          <a:stretch/>
        </p:blipFill>
        <p:spPr bwMode="auto">
          <a:xfrm>
            <a:off x="23197045" y="3366290"/>
            <a:ext cx="2825711" cy="4479598"/>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Communication, connectivity, internet of things, iot, wifi ...">
            <a:extLst>
              <a:ext uri="{FF2B5EF4-FFF2-40B4-BE49-F238E27FC236}">
                <a16:creationId xmlns:a16="http://schemas.microsoft.com/office/drawing/2014/main" id="{2079CAFF-6DAD-4C39-84E1-C0EEBE8FB9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14" t="58608" r="51268" b="10263"/>
          <a:stretch/>
        </p:blipFill>
        <p:spPr bwMode="auto">
          <a:xfrm>
            <a:off x="25485103" y="9519289"/>
            <a:ext cx="4587070" cy="3464261"/>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Communication, connectivity, internet of things, iot, wifi ...">
            <a:extLst>
              <a:ext uri="{FF2B5EF4-FFF2-40B4-BE49-F238E27FC236}">
                <a16:creationId xmlns:a16="http://schemas.microsoft.com/office/drawing/2014/main" id="{5A076D7C-DB60-4946-A60F-3044BAB36C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425" t="57021" r="8954" b="6136"/>
          <a:stretch/>
        </p:blipFill>
        <p:spPr bwMode="auto">
          <a:xfrm>
            <a:off x="20664938" y="12983550"/>
            <a:ext cx="3082722" cy="461294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or: Curved 13">
            <a:extLst>
              <a:ext uri="{FF2B5EF4-FFF2-40B4-BE49-F238E27FC236}">
                <a16:creationId xmlns:a16="http://schemas.microsoft.com/office/drawing/2014/main" id="{0259D0EE-1C61-433D-A18C-A6BDD66B858D}"/>
              </a:ext>
            </a:extLst>
          </p:cNvPr>
          <p:cNvCxnSpPr>
            <a:cxnSpLocks/>
          </p:cNvCxnSpPr>
          <p:nvPr/>
        </p:nvCxnSpPr>
        <p:spPr>
          <a:xfrm rot="5400000" flipH="1" flipV="1">
            <a:off x="7980354" y="9020194"/>
            <a:ext cx="3587479" cy="3469968"/>
          </a:xfrm>
          <a:prstGeom prst="curvedConnector3">
            <a:avLst>
              <a:gd name="adj1" fmla="val 96729"/>
            </a:avLst>
          </a:prstGeom>
          <a:ln w="127000">
            <a:solidFill>
              <a:schemeClr val="accent1"/>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70281E2-B0E3-457B-9054-89C5BD8D5A59}"/>
              </a:ext>
            </a:extLst>
          </p:cNvPr>
          <p:cNvCxnSpPr>
            <a:cxnSpLocks/>
          </p:cNvCxnSpPr>
          <p:nvPr/>
        </p:nvCxnSpPr>
        <p:spPr>
          <a:xfrm flipH="1" flipV="1">
            <a:off x="10926207" y="14598236"/>
            <a:ext cx="9090587" cy="870364"/>
          </a:xfrm>
          <a:prstGeom prst="straightConnector1">
            <a:avLst/>
          </a:prstGeom>
          <a:ln w="127000">
            <a:solidFill>
              <a:schemeClr val="accent6"/>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32" name="Graphic 31" descr="Badge 1">
            <a:extLst>
              <a:ext uri="{FF2B5EF4-FFF2-40B4-BE49-F238E27FC236}">
                <a16:creationId xmlns:a16="http://schemas.microsoft.com/office/drawing/2014/main" id="{2936E804-8B9D-4206-92E7-7EE19E9B74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98200" y="13660035"/>
            <a:ext cx="914400" cy="914400"/>
          </a:xfrm>
          <a:prstGeom prst="rect">
            <a:avLst/>
          </a:prstGeom>
        </p:spPr>
      </p:pic>
      <p:pic>
        <p:nvPicPr>
          <p:cNvPr id="34" name="Graphic 33" descr="Badge">
            <a:extLst>
              <a:ext uri="{FF2B5EF4-FFF2-40B4-BE49-F238E27FC236}">
                <a16:creationId xmlns:a16="http://schemas.microsoft.com/office/drawing/2014/main" id="{F9302BE9-400B-4455-8D60-CB20C9D841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9553" y="9363600"/>
            <a:ext cx="914400" cy="914400"/>
          </a:xfrm>
          <a:prstGeom prst="rect">
            <a:avLst/>
          </a:prstGeom>
        </p:spPr>
      </p:pic>
      <p:grpSp>
        <p:nvGrpSpPr>
          <p:cNvPr id="41" name="Group 40">
            <a:extLst>
              <a:ext uri="{FF2B5EF4-FFF2-40B4-BE49-F238E27FC236}">
                <a16:creationId xmlns:a16="http://schemas.microsoft.com/office/drawing/2014/main" id="{3073DEC9-66F0-4DE6-B5B2-A2E0F570DC98}"/>
              </a:ext>
            </a:extLst>
          </p:cNvPr>
          <p:cNvGrpSpPr/>
          <p:nvPr/>
        </p:nvGrpSpPr>
        <p:grpSpPr>
          <a:xfrm>
            <a:off x="16896472" y="7856588"/>
            <a:ext cx="8569836" cy="2948648"/>
            <a:chOff x="16896472" y="7856588"/>
            <a:chExt cx="8569836" cy="2948648"/>
          </a:xfrm>
        </p:grpSpPr>
        <p:cxnSp>
          <p:nvCxnSpPr>
            <p:cNvPr id="31" name="Straight Arrow Connector 30">
              <a:extLst>
                <a:ext uri="{FF2B5EF4-FFF2-40B4-BE49-F238E27FC236}">
                  <a16:creationId xmlns:a16="http://schemas.microsoft.com/office/drawing/2014/main" id="{0D342875-5FC3-4682-A4B1-250C8AA6AF15}"/>
                </a:ext>
              </a:extLst>
            </p:cNvPr>
            <p:cNvCxnSpPr>
              <a:cxnSpLocks/>
            </p:cNvCxnSpPr>
            <p:nvPr/>
          </p:nvCxnSpPr>
          <p:spPr>
            <a:xfrm flipH="1" flipV="1">
              <a:off x="16896472" y="9290797"/>
              <a:ext cx="8569836" cy="1514439"/>
            </a:xfrm>
            <a:prstGeom prst="straightConnector1">
              <a:avLst/>
            </a:prstGeom>
            <a:ln w="127000">
              <a:headEnd type="triangle" w="lg" len="lg"/>
              <a:tailEnd type="non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8CF1CE7E-56DB-4EBF-A2B4-7EF3421743C5}"/>
                </a:ext>
              </a:extLst>
            </p:cNvPr>
            <p:cNvSpPr txBox="1"/>
            <p:nvPr/>
          </p:nvSpPr>
          <p:spPr>
            <a:xfrm rot="575024">
              <a:off x="18495444" y="8798949"/>
              <a:ext cx="5774085" cy="1323439"/>
            </a:xfrm>
            <a:prstGeom prst="rect">
              <a:avLst/>
            </a:prstGeom>
            <a:noFill/>
          </p:spPr>
          <p:txBody>
            <a:bodyPr wrap="square" rtlCol="0">
              <a:spAutoFit/>
            </a:bodyPr>
            <a:lstStyle/>
            <a:p>
              <a:pPr algn="ctr"/>
              <a:r>
                <a:rPr lang="en-US" sz="8000" dirty="0"/>
                <a:t>model</a:t>
              </a:r>
            </a:p>
          </p:txBody>
        </p:sp>
        <p:pic>
          <p:nvPicPr>
            <p:cNvPr id="37" name="Graphic 36" descr="Badge 3">
              <a:extLst>
                <a:ext uri="{FF2B5EF4-FFF2-40B4-BE49-F238E27FC236}">
                  <a16:creationId xmlns:a16="http://schemas.microsoft.com/office/drawing/2014/main" id="{1DD4D535-6E29-4B4D-9FC4-922DC3B94B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987433" y="7856588"/>
              <a:ext cx="914400" cy="914400"/>
            </a:xfrm>
            <a:prstGeom prst="rect">
              <a:avLst/>
            </a:prstGeom>
          </p:spPr>
        </p:pic>
      </p:grpSp>
      <p:grpSp>
        <p:nvGrpSpPr>
          <p:cNvPr id="38" name="Group 37">
            <a:extLst>
              <a:ext uri="{FF2B5EF4-FFF2-40B4-BE49-F238E27FC236}">
                <a16:creationId xmlns:a16="http://schemas.microsoft.com/office/drawing/2014/main" id="{1D1A252E-887F-4784-84CC-9E35B33AFBC3}"/>
              </a:ext>
            </a:extLst>
          </p:cNvPr>
          <p:cNvGrpSpPr/>
          <p:nvPr/>
        </p:nvGrpSpPr>
        <p:grpSpPr>
          <a:xfrm>
            <a:off x="24891595" y="7247939"/>
            <a:ext cx="5774085" cy="2212729"/>
            <a:chOff x="24891595" y="7247939"/>
            <a:chExt cx="5774085" cy="2212729"/>
          </a:xfrm>
        </p:grpSpPr>
        <p:sp>
          <p:nvSpPr>
            <p:cNvPr id="28" name="TextBox 27">
              <a:extLst>
                <a:ext uri="{FF2B5EF4-FFF2-40B4-BE49-F238E27FC236}">
                  <a16:creationId xmlns:a16="http://schemas.microsoft.com/office/drawing/2014/main" id="{846A9424-A7DD-41FD-B4FD-07C728F184B9}"/>
                </a:ext>
              </a:extLst>
            </p:cNvPr>
            <p:cNvSpPr txBox="1"/>
            <p:nvPr/>
          </p:nvSpPr>
          <p:spPr>
            <a:xfrm>
              <a:off x="24891595" y="8137229"/>
              <a:ext cx="5774085" cy="1323439"/>
            </a:xfrm>
            <a:prstGeom prst="rect">
              <a:avLst/>
            </a:prstGeom>
            <a:noFill/>
          </p:spPr>
          <p:txBody>
            <a:bodyPr wrap="square" rtlCol="0">
              <a:spAutoFit/>
            </a:bodyPr>
            <a:lstStyle/>
            <a:p>
              <a:pPr algn="ctr"/>
              <a:r>
                <a:rPr lang="en-US" sz="8000" dirty="0"/>
                <a:t>prediction</a:t>
              </a:r>
            </a:p>
          </p:txBody>
        </p:sp>
        <p:pic>
          <p:nvPicPr>
            <p:cNvPr id="44" name="Graphic 43" descr="Badge 4">
              <a:extLst>
                <a:ext uri="{FF2B5EF4-FFF2-40B4-BE49-F238E27FC236}">
                  <a16:creationId xmlns:a16="http://schemas.microsoft.com/office/drawing/2014/main" id="{A18702B7-00E5-49F9-A424-8AF7614350A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317968" y="7247939"/>
              <a:ext cx="914400" cy="914400"/>
            </a:xfrm>
            <a:prstGeom prst="rect">
              <a:avLst/>
            </a:prstGeom>
          </p:spPr>
        </p:pic>
      </p:grpSp>
      <p:grpSp>
        <p:nvGrpSpPr>
          <p:cNvPr id="40" name="Group 39">
            <a:extLst>
              <a:ext uri="{FF2B5EF4-FFF2-40B4-BE49-F238E27FC236}">
                <a16:creationId xmlns:a16="http://schemas.microsoft.com/office/drawing/2014/main" id="{F2F17941-4379-410D-842A-92D6D795ED20}"/>
              </a:ext>
            </a:extLst>
          </p:cNvPr>
          <p:cNvGrpSpPr/>
          <p:nvPr/>
        </p:nvGrpSpPr>
        <p:grpSpPr>
          <a:xfrm>
            <a:off x="21193728" y="4915286"/>
            <a:ext cx="7320438" cy="11099159"/>
            <a:chOff x="21193728" y="4915286"/>
            <a:chExt cx="7320438" cy="11099159"/>
          </a:xfrm>
        </p:grpSpPr>
        <p:pic>
          <p:nvPicPr>
            <p:cNvPr id="45" name="Picture 14" descr="Ai, android, artificial intelligence, brain, computer, humanoid ...">
              <a:extLst>
                <a:ext uri="{FF2B5EF4-FFF2-40B4-BE49-F238E27FC236}">
                  <a16:creationId xmlns:a16="http://schemas.microsoft.com/office/drawing/2014/main" id="{15CCDD0B-1D1C-44FD-8DD1-62D2D5C91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36170" y="10113798"/>
              <a:ext cx="1477996" cy="1477996"/>
            </a:xfrm>
            <a:prstGeom prst="rect">
              <a:avLst/>
            </a:prstGeom>
            <a:solidFill>
              <a:schemeClr val="bg1"/>
            </a:solidFill>
            <a:ln>
              <a:solidFill>
                <a:schemeClr val="bg1"/>
              </a:solidFill>
            </a:ln>
          </p:spPr>
        </p:pic>
        <p:pic>
          <p:nvPicPr>
            <p:cNvPr id="46" name="Picture 14" descr="Ai, android, artificial intelligence, brain, computer, humanoid ...">
              <a:extLst>
                <a:ext uri="{FF2B5EF4-FFF2-40B4-BE49-F238E27FC236}">
                  <a16:creationId xmlns:a16="http://schemas.microsoft.com/office/drawing/2014/main" id="{52F8F14E-3F00-4C27-B02C-5382C36B4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05029" y="4915286"/>
              <a:ext cx="1609741" cy="1609741"/>
            </a:xfrm>
            <a:prstGeom prst="rect">
              <a:avLst/>
            </a:prstGeom>
            <a:solidFill>
              <a:schemeClr val="bg1"/>
            </a:solidFill>
          </p:spPr>
        </p:pic>
        <p:pic>
          <p:nvPicPr>
            <p:cNvPr id="47" name="Picture 14" descr="Ai, android, artificial intelligence, brain, computer, humanoid ...">
              <a:extLst>
                <a:ext uri="{FF2B5EF4-FFF2-40B4-BE49-F238E27FC236}">
                  <a16:creationId xmlns:a16="http://schemas.microsoft.com/office/drawing/2014/main" id="{951700C4-514C-44FC-92AE-8B86FB40C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3728" y="14598236"/>
              <a:ext cx="1416209" cy="1416209"/>
            </a:xfrm>
            <a:prstGeom prst="rect">
              <a:avLst/>
            </a:prstGeom>
            <a:solidFill>
              <a:schemeClr val="bg1"/>
            </a:solidFill>
          </p:spPr>
        </p:pic>
      </p:grpSp>
      <p:sp>
        <p:nvSpPr>
          <p:cNvPr id="27" name="TextBox 26">
            <a:extLst>
              <a:ext uri="{FF2B5EF4-FFF2-40B4-BE49-F238E27FC236}">
                <a16:creationId xmlns:a16="http://schemas.microsoft.com/office/drawing/2014/main" id="{108D10AB-EEF2-424F-B8DE-C59FEB19846F}"/>
              </a:ext>
            </a:extLst>
          </p:cNvPr>
          <p:cNvSpPr txBox="1"/>
          <p:nvPr/>
        </p:nvSpPr>
        <p:spPr>
          <a:xfrm>
            <a:off x="1319129" y="4847091"/>
            <a:ext cx="10605712" cy="1323439"/>
          </a:xfrm>
          <a:prstGeom prst="rect">
            <a:avLst/>
          </a:prstGeom>
          <a:noFill/>
        </p:spPr>
        <p:txBody>
          <a:bodyPr wrap="square" rtlCol="0">
            <a:spAutoFit/>
          </a:bodyPr>
          <a:lstStyle/>
          <a:p>
            <a:pPr marL="1143000" indent="-1143000">
              <a:buFont typeface="Arial" panose="020B0604020202020204" pitchFamily="34" charset="0"/>
              <a:buChar char="•"/>
            </a:pPr>
            <a:r>
              <a:rPr lang="en-US" sz="8000" dirty="0">
                <a:solidFill>
                  <a:srgbClr val="FF0000"/>
                </a:solidFill>
              </a:rPr>
              <a:t>privacy leakage</a:t>
            </a:r>
          </a:p>
        </p:txBody>
      </p:sp>
      <p:sp>
        <p:nvSpPr>
          <p:cNvPr id="30" name="TextBox 29">
            <a:extLst>
              <a:ext uri="{FF2B5EF4-FFF2-40B4-BE49-F238E27FC236}">
                <a16:creationId xmlns:a16="http://schemas.microsoft.com/office/drawing/2014/main" id="{459144B8-B294-514C-B0C8-F4BBE3FE6745}"/>
              </a:ext>
            </a:extLst>
          </p:cNvPr>
          <p:cNvSpPr txBox="1"/>
          <p:nvPr/>
        </p:nvSpPr>
        <p:spPr>
          <a:xfrm>
            <a:off x="776362" y="3555653"/>
            <a:ext cx="25981626" cy="1323439"/>
          </a:xfrm>
          <a:prstGeom prst="rect">
            <a:avLst/>
          </a:prstGeom>
          <a:noFill/>
        </p:spPr>
        <p:txBody>
          <a:bodyPr wrap="square" rtlCol="0">
            <a:spAutoFit/>
          </a:bodyPr>
          <a:lstStyle/>
          <a:p>
            <a:r>
              <a:rPr lang="en-US" sz="8000" dirty="0"/>
              <a:t>Send data to the cloud:</a:t>
            </a:r>
          </a:p>
        </p:txBody>
      </p:sp>
      <p:sp>
        <p:nvSpPr>
          <p:cNvPr id="5" name="Slide Number Placeholder 4">
            <a:extLst>
              <a:ext uri="{FF2B5EF4-FFF2-40B4-BE49-F238E27FC236}">
                <a16:creationId xmlns:a16="http://schemas.microsoft.com/office/drawing/2014/main" id="{90DAF04C-327A-014C-805D-A1EB036F77EC}"/>
              </a:ext>
            </a:extLst>
          </p:cNvPr>
          <p:cNvSpPr>
            <a:spLocks noGrp="1"/>
          </p:cNvSpPr>
          <p:nvPr>
            <p:ph type="sldNum" sz="quarter" idx="12"/>
          </p:nvPr>
        </p:nvSpPr>
        <p:spPr/>
        <p:txBody>
          <a:bodyPr/>
          <a:lstStyle/>
          <a:p>
            <a:fld id="{00000000-1234-1234-1234-123412341234}" type="slidenum">
              <a:rPr lang="en" smtClean="0"/>
              <a:pPr/>
              <a:t>4</a:t>
            </a:fld>
            <a:endParaRPr lang="en"/>
          </a:p>
        </p:txBody>
      </p:sp>
    </p:spTree>
    <p:extLst>
      <p:ext uri="{BB962C8B-B14F-4D97-AF65-F5344CB8AC3E}">
        <p14:creationId xmlns:p14="http://schemas.microsoft.com/office/powerpoint/2010/main" val="117968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E370-4666-4E9E-B445-A8AB254CB1C9}"/>
              </a:ext>
            </a:extLst>
          </p:cNvPr>
          <p:cNvSpPr>
            <a:spLocks noGrp="1"/>
          </p:cNvSpPr>
          <p:nvPr>
            <p:ph type="title"/>
          </p:nvPr>
        </p:nvSpPr>
        <p:spPr>
          <a:xfrm>
            <a:off x="978293" y="954228"/>
            <a:ext cx="30108057" cy="3464261"/>
          </a:xfrm>
        </p:spPr>
        <p:txBody>
          <a:bodyPr anchor="t" anchorCtr="0"/>
          <a:lstStyle/>
          <a:p>
            <a:pPr algn="ctr"/>
            <a:r>
              <a:rPr lang="en-US" dirty="0"/>
              <a:t>Federated Learning (FL): Keep data at the edge!</a:t>
            </a:r>
          </a:p>
        </p:txBody>
      </p:sp>
      <p:sp>
        <p:nvSpPr>
          <p:cNvPr id="6" name="Cloud 5">
            <a:extLst>
              <a:ext uri="{FF2B5EF4-FFF2-40B4-BE49-F238E27FC236}">
                <a16:creationId xmlns:a16="http://schemas.microsoft.com/office/drawing/2014/main" id="{4DA32C2B-F647-4385-96E2-883E906564F8}"/>
              </a:ext>
            </a:extLst>
          </p:cNvPr>
          <p:cNvSpPr/>
          <p:nvPr/>
        </p:nvSpPr>
        <p:spPr>
          <a:xfrm>
            <a:off x="12437270" y="4879092"/>
            <a:ext cx="15359879" cy="5569908"/>
          </a:xfrm>
          <a:prstGeom prst="cloud">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p>
        </p:txBody>
      </p:sp>
      <p:pic>
        <p:nvPicPr>
          <p:cNvPr id="3086" name="Picture 14" descr="Ai, android, artificial intelligence, brain, computer, humanoid ...">
            <a:extLst>
              <a:ext uri="{FF2B5EF4-FFF2-40B4-BE49-F238E27FC236}">
                <a16:creationId xmlns:a16="http://schemas.microsoft.com/office/drawing/2014/main" id="{5E8E84B2-8163-4EB6-9E79-3FC32FB43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9181" y="5566563"/>
            <a:ext cx="3351580" cy="335158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Communication, connectivity, internet of things, iot, wifi ...">
            <a:extLst>
              <a:ext uri="{FF2B5EF4-FFF2-40B4-BE49-F238E27FC236}">
                <a16:creationId xmlns:a16="http://schemas.microsoft.com/office/drawing/2014/main" id="{8D871F8E-BE17-4D3B-9F50-C76B198702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085" t="3940" r="28885" b="52701"/>
          <a:stretch/>
        </p:blipFill>
        <p:spPr bwMode="auto">
          <a:xfrm>
            <a:off x="27509041" y="12540331"/>
            <a:ext cx="2258850" cy="3494188"/>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Communication, connectivity, internet of things, iot, wifi ...">
            <a:extLst>
              <a:ext uri="{FF2B5EF4-FFF2-40B4-BE49-F238E27FC236}">
                <a16:creationId xmlns:a16="http://schemas.microsoft.com/office/drawing/2014/main" id="{2079CAFF-6DAD-4C39-84E1-C0EEBE8FB9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14" t="58608" r="51268" b="10263"/>
          <a:stretch/>
        </p:blipFill>
        <p:spPr bwMode="auto">
          <a:xfrm>
            <a:off x="18031820" y="12763171"/>
            <a:ext cx="4587070" cy="3464261"/>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0D342875-5FC3-4682-A4B1-250C8AA6AF15}"/>
              </a:ext>
            </a:extLst>
          </p:cNvPr>
          <p:cNvCxnSpPr>
            <a:cxnSpLocks/>
          </p:cNvCxnSpPr>
          <p:nvPr/>
        </p:nvCxnSpPr>
        <p:spPr>
          <a:xfrm flipV="1">
            <a:off x="20187655" y="8841296"/>
            <a:ext cx="0" cy="3369865"/>
          </a:xfrm>
          <a:prstGeom prst="straightConnector1">
            <a:avLst/>
          </a:prstGeom>
          <a:ln w="127000">
            <a:headEnd type="none" w="lg" len="lg"/>
            <a:tailEnd type="triangle" w="lg" len="lg"/>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70281E2-B0E3-457B-9054-89C5BD8D5A59}"/>
              </a:ext>
            </a:extLst>
          </p:cNvPr>
          <p:cNvCxnSpPr>
            <a:cxnSpLocks/>
          </p:cNvCxnSpPr>
          <p:nvPr/>
        </p:nvCxnSpPr>
        <p:spPr>
          <a:xfrm flipV="1">
            <a:off x="14040742" y="8597244"/>
            <a:ext cx="3890202" cy="3445408"/>
          </a:xfrm>
          <a:prstGeom prst="straightConnector1">
            <a:avLst/>
          </a:prstGeom>
          <a:ln w="1270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46A9424-A7DD-41FD-B4FD-07C728F184B9}"/>
                  </a:ext>
                </a:extLst>
              </p:cNvPr>
              <p:cNvSpPr txBox="1"/>
              <p:nvPr/>
            </p:nvSpPr>
            <p:spPr>
              <a:xfrm>
                <a:off x="776362" y="16580584"/>
                <a:ext cx="27797149" cy="1054930"/>
              </a:xfrm>
              <a:prstGeom prst="rect">
                <a:avLst/>
              </a:prstGeom>
              <a:noFill/>
            </p:spPr>
            <p:txBody>
              <a:bodyPr wrap="square" rtlCol="0">
                <a:spAutoFit/>
              </a:bodyPr>
              <a:lstStyle/>
              <a:p>
                <a:pPr algn="ctr"/>
                <a:r>
                  <a:rPr lang="en-US" sz="6000" b="0" dirty="0"/>
                  <a:t>Local query function </a:t>
                </a:r>
                <a14:m>
                  <m:oMath xmlns:m="http://schemas.openxmlformats.org/officeDocument/2006/math">
                    <m:r>
                      <a:rPr lang="en-US" sz="6000" b="0" i="1" smtClean="0">
                        <a:latin typeface="Cambria Math" panose="02040503050406030204" pitchFamily="18" charset="0"/>
                      </a:rPr>
                      <m:t>𝑄</m:t>
                    </m:r>
                    <m:r>
                      <a:rPr lang="en-US" sz="6000" b="0" i="1" smtClean="0">
                        <a:latin typeface="Cambria Math" panose="02040503050406030204" pitchFamily="18" charset="0"/>
                      </a:rPr>
                      <m:t>(⋅)</m:t>
                    </m:r>
                  </m:oMath>
                </a14:m>
                <a:r>
                  <a:rPr lang="en-US" sz="6000" dirty="0"/>
                  <a:t>, e.g., compute gradient; </a:t>
                </a:r>
                <a14:m>
                  <m:oMath xmlns:m="http://schemas.openxmlformats.org/officeDocument/2006/math">
                    <m:sSup>
                      <m:sSupPr>
                        <m:ctrlPr>
                          <a:rPr lang="en-US" sz="6000" i="1">
                            <a:latin typeface="Cambria Math" panose="02040503050406030204" pitchFamily="18" charset="0"/>
                          </a:rPr>
                        </m:ctrlPr>
                      </m:sSupPr>
                      <m:e>
                        <m:r>
                          <a:rPr lang="en-US" sz="6000" i="1">
                            <a:latin typeface="Cambria Math" panose="02040503050406030204" pitchFamily="18" charset="0"/>
                          </a:rPr>
                          <m:t>𝜃</m:t>
                        </m:r>
                      </m:e>
                      <m:sup>
                        <m:r>
                          <a:rPr lang="en-US" sz="6000" i="1">
                            <a:latin typeface="Cambria Math" panose="02040503050406030204" pitchFamily="18" charset="0"/>
                          </a:rPr>
                          <m:t>𝑡</m:t>
                        </m:r>
                      </m:sup>
                    </m:sSup>
                  </m:oMath>
                </a14:m>
                <a:r>
                  <a:rPr lang="en-US" sz="6000" dirty="0"/>
                  <a:t>: model parameter at iteration </a:t>
                </a:r>
                <a14:m>
                  <m:oMath xmlns:m="http://schemas.openxmlformats.org/officeDocument/2006/math">
                    <m:r>
                      <a:rPr lang="en-US" sz="6000" i="1">
                        <a:latin typeface="Cambria Math" panose="02040503050406030204" pitchFamily="18" charset="0"/>
                      </a:rPr>
                      <m:t>𝑡</m:t>
                    </m:r>
                  </m:oMath>
                </a14:m>
                <a:endParaRPr lang="en-US" sz="6000" dirty="0"/>
              </a:p>
            </p:txBody>
          </p:sp>
        </mc:Choice>
        <mc:Fallback xmlns="">
          <p:sp>
            <p:nvSpPr>
              <p:cNvPr id="28" name="TextBox 27">
                <a:extLst>
                  <a:ext uri="{FF2B5EF4-FFF2-40B4-BE49-F238E27FC236}">
                    <a16:creationId xmlns:a16="http://schemas.microsoft.com/office/drawing/2014/main" id="{846A9424-A7DD-41FD-B4FD-07C728F184B9}"/>
                  </a:ext>
                </a:extLst>
              </p:cNvPr>
              <p:cNvSpPr txBox="1">
                <a:spLocks noRot="1" noChangeAspect="1" noMove="1" noResize="1" noEditPoints="1" noAdjustHandles="1" noChangeArrowheads="1" noChangeShapeType="1" noTextEdit="1"/>
              </p:cNvSpPr>
              <p:nvPr/>
            </p:nvSpPr>
            <p:spPr>
              <a:xfrm>
                <a:off x="776362" y="16580584"/>
                <a:ext cx="27797149" cy="1054930"/>
              </a:xfrm>
              <a:prstGeom prst="rect">
                <a:avLst/>
              </a:prstGeom>
              <a:blipFill>
                <a:blip r:embed="rId5"/>
                <a:stretch>
                  <a:fillRect t="-17857" b="-33333"/>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848511DA-B187-4670-8995-56C339C5EAC4}"/>
              </a:ext>
            </a:extLst>
          </p:cNvPr>
          <p:cNvCxnSpPr>
            <a:cxnSpLocks/>
          </p:cNvCxnSpPr>
          <p:nvPr/>
        </p:nvCxnSpPr>
        <p:spPr>
          <a:xfrm flipH="1" flipV="1">
            <a:off x="23158327" y="8086417"/>
            <a:ext cx="5052644" cy="3846944"/>
          </a:xfrm>
          <a:prstGeom prst="straightConnector1">
            <a:avLst/>
          </a:prstGeom>
          <a:ln w="127000">
            <a:headEnd type="none" w="lg" len="lg"/>
            <a:tailEnd type="triangl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BEC3854-A7A3-486B-A013-6499DE6D9F16}"/>
                  </a:ext>
                </a:extLst>
              </p:cNvPr>
              <p:cNvSpPr txBox="1"/>
              <p:nvPr/>
            </p:nvSpPr>
            <p:spPr>
              <a:xfrm rot="2338537">
                <a:off x="23680034" y="9184927"/>
                <a:ext cx="7046979" cy="132343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8000" b="0" i="1" smtClean="0">
                          <a:solidFill>
                            <a:schemeClr val="tx1"/>
                          </a:solidFill>
                          <a:latin typeface="Cambria Math" panose="02040503050406030204" pitchFamily="18" charset="0"/>
                        </a:rPr>
                        <m:t>𝑄</m:t>
                      </m:r>
                      <m:r>
                        <a:rPr lang="en-US" sz="8000" b="0" i="1" smtClean="0">
                          <a:solidFill>
                            <a:schemeClr val="tx1"/>
                          </a:solidFill>
                          <a:latin typeface="Cambria Math" panose="02040503050406030204" pitchFamily="18" charset="0"/>
                        </a:rPr>
                        <m:t>(</m:t>
                      </m:r>
                      <m:sSup>
                        <m:sSupPr>
                          <m:ctrlPr>
                            <a:rPr lang="en-US" sz="8000" b="0" i="1" smtClean="0">
                              <a:solidFill>
                                <a:schemeClr val="tx1"/>
                              </a:solidFill>
                              <a:latin typeface="Cambria Math" panose="02040503050406030204" pitchFamily="18" charset="0"/>
                            </a:rPr>
                          </m:ctrlPr>
                        </m:sSupPr>
                        <m:e>
                          <m:r>
                            <a:rPr lang="en-US" sz="8000" b="0" i="1" smtClean="0">
                              <a:solidFill>
                                <a:schemeClr val="tx1"/>
                              </a:solidFill>
                              <a:latin typeface="Cambria Math" panose="02040503050406030204" pitchFamily="18" charset="0"/>
                            </a:rPr>
                            <m:t>𝜃</m:t>
                          </m:r>
                        </m:e>
                        <m:sup>
                          <m:r>
                            <a:rPr lang="en-US" sz="8000" b="0" i="1" smtClean="0">
                              <a:solidFill>
                                <a:schemeClr val="tx1"/>
                              </a:solidFill>
                              <a:latin typeface="Cambria Math" panose="02040503050406030204" pitchFamily="18" charset="0"/>
                            </a:rPr>
                            <m:t>𝑡</m:t>
                          </m:r>
                        </m:sup>
                      </m:sSup>
                      <m:r>
                        <a:rPr lang="en-US" sz="8000" b="0" i="1" smtClean="0">
                          <a:solidFill>
                            <a:schemeClr val="tx1"/>
                          </a:solidFill>
                          <a:latin typeface="Cambria Math" panose="02040503050406030204" pitchFamily="18" charset="0"/>
                        </a:rPr>
                        <m:t>, </m:t>
                      </m:r>
                      <m:sSub>
                        <m:sSubPr>
                          <m:ctrlPr>
                            <a:rPr lang="en-US" sz="8000" b="0" i="1" smtClean="0">
                              <a:solidFill>
                                <a:schemeClr val="tx1"/>
                              </a:solidFill>
                              <a:latin typeface="Cambria Math" panose="02040503050406030204" pitchFamily="18" charset="0"/>
                            </a:rPr>
                          </m:ctrlPr>
                        </m:sSubPr>
                        <m:e>
                          <m:r>
                            <a:rPr lang="en-US" sz="8000" b="0" i="1" smtClean="0">
                              <a:solidFill>
                                <a:schemeClr val="tx1"/>
                              </a:solidFill>
                              <a:latin typeface="Cambria Math" panose="02040503050406030204" pitchFamily="18" charset="0"/>
                            </a:rPr>
                            <m:t>𝐷</m:t>
                          </m:r>
                        </m:e>
                        <m:sub>
                          <m:r>
                            <a:rPr lang="en-US" sz="8000" b="0" i="1" smtClean="0">
                              <a:solidFill>
                                <a:schemeClr val="tx1"/>
                              </a:solidFill>
                              <a:latin typeface="Cambria Math" panose="02040503050406030204" pitchFamily="18" charset="0"/>
                            </a:rPr>
                            <m:t>𝑖</m:t>
                          </m:r>
                        </m:sub>
                      </m:sSub>
                      <m:r>
                        <a:rPr lang="en-US" sz="8000" b="0" i="1" smtClean="0">
                          <a:solidFill>
                            <a:schemeClr val="tx1"/>
                          </a:solidFill>
                          <a:latin typeface="Cambria Math" panose="02040503050406030204" pitchFamily="18" charset="0"/>
                        </a:rPr>
                        <m:t>)</m:t>
                      </m:r>
                    </m:oMath>
                  </m:oMathPara>
                </a14:m>
                <a:endParaRPr lang="en-US" sz="8000" dirty="0">
                  <a:solidFill>
                    <a:schemeClr val="tx1"/>
                  </a:solidFill>
                </a:endParaRPr>
              </a:p>
            </p:txBody>
          </p:sp>
        </mc:Choice>
        <mc:Fallback xmlns="">
          <p:sp>
            <p:nvSpPr>
              <p:cNvPr id="35" name="TextBox 34">
                <a:extLst>
                  <a:ext uri="{FF2B5EF4-FFF2-40B4-BE49-F238E27FC236}">
                    <a16:creationId xmlns:a16="http://schemas.microsoft.com/office/drawing/2014/main" id="{ABEC3854-A7A3-486B-A013-6499DE6D9F16}"/>
                  </a:ext>
                </a:extLst>
              </p:cNvPr>
              <p:cNvSpPr txBox="1">
                <a:spLocks noRot="1" noChangeAspect="1" noMove="1" noResize="1" noEditPoints="1" noAdjustHandles="1" noChangeArrowheads="1" noChangeShapeType="1" noTextEdit="1"/>
              </p:cNvSpPr>
              <p:nvPr/>
            </p:nvSpPr>
            <p:spPr>
              <a:xfrm rot="2338537">
                <a:off x="23680034" y="9184927"/>
                <a:ext cx="7046979" cy="132343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F1CE7E-56DB-4EBF-A2B4-7EF3421743C5}"/>
                  </a:ext>
                </a:extLst>
              </p:cNvPr>
              <p:cNvSpPr txBox="1"/>
              <p:nvPr/>
            </p:nvSpPr>
            <p:spPr>
              <a:xfrm rot="2563622">
                <a:off x="21721365" y="10393897"/>
                <a:ext cx="6111466" cy="132343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8000" b="0" i="1" smtClean="0">
                              <a:latin typeface="Cambria Math" panose="02040503050406030204" pitchFamily="18" charset="0"/>
                            </a:rPr>
                          </m:ctrlPr>
                        </m:sSupPr>
                        <m:e>
                          <m:r>
                            <a:rPr lang="en-US" sz="8000" b="0" i="1" smtClean="0">
                              <a:latin typeface="Cambria Math" panose="02040503050406030204" pitchFamily="18" charset="0"/>
                            </a:rPr>
                            <m:t>𝜃</m:t>
                          </m:r>
                        </m:e>
                        <m:sup>
                          <m:r>
                            <a:rPr lang="en-US" sz="8000" b="0" i="1" smtClean="0">
                              <a:latin typeface="Cambria Math" panose="02040503050406030204" pitchFamily="18" charset="0"/>
                            </a:rPr>
                            <m:t>𝑡</m:t>
                          </m:r>
                        </m:sup>
                      </m:sSup>
                    </m:oMath>
                  </m:oMathPara>
                </a14:m>
                <a:endParaRPr lang="en-US" sz="8000" dirty="0"/>
              </a:p>
            </p:txBody>
          </p:sp>
        </mc:Choice>
        <mc:Fallback xmlns="">
          <p:sp>
            <p:nvSpPr>
              <p:cNvPr id="39" name="TextBox 38">
                <a:extLst>
                  <a:ext uri="{FF2B5EF4-FFF2-40B4-BE49-F238E27FC236}">
                    <a16:creationId xmlns:a16="http://schemas.microsoft.com/office/drawing/2014/main" id="{8CF1CE7E-56DB-4EBF-A2B4-7EF3421743C5}"/>
                  </a:ext>
                </a:extLst>
              </p:cNvPr>
              <p:cNvSpPr txBox="1">
                <a:spLocks noRot="1" noChangeAspect="1" noMove="1" noResize="1" noEditPoints="1" noAdjustHandles="1" noChangeArrowheads="1" noChangeShapeType="1" noTextEdit="1"/>
              </p:cNvSpPr>
              <p:nvPr/>
            </p:nvSpPr>
            <p:spPr>
              <a:xfrm rot="2563622">
                <a:off x="21721365" y="10393897"/>
                <a:ext cx="6111466" cy="1323439"/>
              </a:xfrm>
              <a:prstGeom prst="rect">
                <a:avLst/>
              </a:prstGeom>
              <a:blipFill>
                <a:blip r:embed="rId7"/>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7890B449-7B61-40BA-8A83-4907904A5A12}"/>
              </a:ext>
            </a:extLst>
          </p:cNvPr>
          <p:cNvCxnSpPr>
            <a:cxnSpLocks/>
          </p:cNvCxnSpPr>
          <p:nvPr/>
        </p:nvCxnSpPr>
        <p:spPr>
          <a:xfrm flipV="1">
            <a:off x="20688270" y="8765753"/>
            <a:ext cx="0" cy="3619246"/>
          </a:xfrm>
          <a:prstGeom prst="straightConnector1">
            <a:avLst/>
          </a:prstGeom>
          <a:ln w="127000">
            <a:headEnd type="triangle" w="lg" len="lg"/>
            <a:tailEnd type="none" w="lg" len="lg"/>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5D5B052-FFDC-480A-BD40-DF47DD2ED83C}"/>
              </a:ext>
            </a:extLst>
          </p:cNvPr>
          <p:cNvCxnSpPr>
            <a:cxnSpLocks/>
          </p:cNvCxnSpPr>
          <p:nvPr/>
        </p:nvCxnSpPr>
        <p:spPr>
          <a:xfrm flipH="1" flipV="1">
            <a:off x="23144010" y="8843759"/>
            <a:ext cx="4638823" cy="3576516"/>
          </a:xfrm>
          <a:prstGeom prst="straightConnector1">
            <a:avLst/>
          </a:prstGeom>
          <a:ln w="127000">
            <a:headEnd type="triangle" w="lg" len="lg"/>
            <a:tailEnd type="none" w="lg" len="lg"/>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4C34968-C508-4E06-9AE6-538721407BCA}"/>
              </a:ext>
            </a:extLst>
          </p:cNvPr>
          <p:cNvCxnSpPr>
            <a:cxnSpLocks/>
          </p:cNvCxnSpPr>
          <p:nvPr/>
        </p:nvCxnSpPr>
        <p:spPr>
          <a:xfrm flipV="1">
            <a:off x="13238842" y="8529522"/>
            <a:ext cx="3557999" cy="3266271"/>
          </a:xfrm>
          <a:prstGeom prst="straightConnector1">
            <a:avLst/>
          </a:prstGeom>
          <a:ln w="1270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5AD7B38F-4E21-4128-9EBA-BAF5EB98EA4A}"/>
              </a:ext>
            </a:extLst>
          </p:cNvPr>
          <p:cNvGrpSpPr/>
          <p:nvPr/>
        </p:nvGrpSpPr>
        <p:grpSpPr>
          <a:xfrm>
            <a:off x="11989511" y="12185857"/>
            <a:ext cx="2507622" cy="3752373"/>
            <a:chOff x="10848498" y="12420275"/>
            <a:chExt cx="2507622" cy="3752373"/>
          </a:xfrm>
        </p:grpSpPr>
        <p:pic>
          <p:nvPicPr>
            <p:cNvPr id="3092" name="Picture 20" descr="Communication, connectivity, internet of things, iot, wifi ...">
              <a:extLst>
                <a:ext uri="{FF2B5EF4-FFF2-40B4-BE49-F238E27FC236}">
                  <a16:creationId xmlns:a16="http://schemas.microsoft.com/office/drawing/2014/main" id="{5A076D7C-DB60-4946-A60F-3044BAB36C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425" t="57021" r="8954" b="6136"/>
            <a:stretch/>
          </p:blipFill>
          <p:spPr bwMode="auto">
            <a:xfrm>
              <a:off x="10848498" y="12420275"/>
              <a:ext cx="2507622" cy="375237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4" descr="Ai, android, artificial intelligence, brain, computer, humanoid ...">
              <a:extLst>
                <a:ext uri="{FF2B5EF4-FFF2-40B4-BE49-F238E27FC236}">
                  <a16:creationId xmlns:a16="http://schemas.microsoft.com/office/drawing/2014/main" id="{B5F276BD-44EB-4A4A-98D7-7F9B5FB0B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8257" y="13767068"/>
              <a:ext cx="1235640" cy="1235640"/>
            </a:xfrm>
            <a:prstGeom prst="rect">
              <a:avLst/>
            </a:prstGeom>
            <a:solidFill>
              <a:schemeClr val="bg1"/>
            </a:solidFill>
          </p:spPr>
        </p:pic>
      </p:grpSp>
      <p:pic>
        <p:nvPicPr>
          <p:cNvPr id="55" name="Picture 14" descr="Ai, android, artificial intelligence, brain, computer, humanoid ...">
            <a:extLst>
              <a:ext uri="{FF2B5EF4-FFF2-40B4-BE49-F238E27FC236}">
                <a16:creationId xmlns:a16="http://schemas.microsoft.com/office/drawing/2014/main" id="{59B6BFD6-719A-49C7-9372-CC5887EED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4971" y="13383949"/>
            <a:ext cx="1439331" cy="1439331"/>
          </a:xfrm>
          <a:prstGeom prst="rect">
            <a:avLst/>
          </a:prstGeom>
          <a:solidFill>
            <a:schemeClr val="bg1"/>
          </a:solidFill>
        </p:spPr>
      </p:pic>
      <p:pic>
        <p:nvPicPr>
          <p:cNvPr id="56" name="Picture 14" descr="Ai, android, artificial intelligence, brain, computer, humanoid ...">
            <a:extLst>
              <a:ext uri="{FF2B5EF4-FFF2-40B4-BE49-F238E27FC236}">
                <a16:creationId xmlns:a16="http://schemas.microsoft.com/office/drawing/2014/main" id="{F6DA1CD8-BB1A-4931-9FB7-56E148D5D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05421" y="13683806"/>
            <a:ext cx="1332271" cy="1332271"/>
          </a:xfrm>
          <a:prstGeom prst="rect">
            <a:avLst/>
          </a:prstGeom>
          <a:solidFill>
            <a:schemeClr val="bg1"/>
          </a:solidFill>
        </p:spPr>
      </p:pic>
      <p:sp>
        <p:nvSpPr>
          <p:cNvPr id="57" name="TextBox 56">
            <a:extLst>
              <a:ext uri="{FF2B5EF4-FFF2-40B4-BE49-F238E27FC236}">
                <a16:creationId xmlns:a16="http://schemas.microsoft.com/office/drawing/2014/main" id="{082A2E4B-65B1-4FF8-8E77-B0B523D826E0}"/>
              </a:ext>
            </a:extLst>
          </p:cNvPr>
          <p:cNvSpPr txBox="1"/>
          <p:nvPr/>
        </p:nvSpPr>
        <p:spPr>
          <a:xfrm>
            <a:off x="776362" y="3555653"/>
            <a:ext cx="25981626" cy="1323439"/>
          </a:xfrm>
          <a:prstGeom prst="rect">
            <a:avLst/>
          </a:prstGeom>
          <a:noFill/>
        </p:spPr>
        <p:txBody>
          <a:bodyPr wrap="square" rtlCol="0">
            <a:spAutoFit/>
          </a:bodyPr>
          <a:lstStyle/>
          <a:p>
            <a:r>
              <a:rPr lang="en-US" sz="8000" dirty="0"/>
              <a:t>Collaboratively train a shared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ACC912B-21F8-4AE5-916B-3360FE3D5A3A}"/>
                  </a:ext>
                </a:extLst>
              </p:cNvPr>
              <p:cNvSpPr txBox="1"/>
              <p:nvPr/>
            </p:nvSpPr>
            <p:spPr>
              <a:xfrm>
                <a:off x="978293" y="5351051"/>
                <a:ext cx="14429089" cy="5016758"/>
              </a:xfrm>
              <a:prstGeom prst="rect">
                <a:avLst/>
              </a:prstGeom>
              <a:noFill/>
            </p:spPr>
            <p:txBody>
              <a:bodyPr wrap="square" rtlCol="0">
                <a:spAutoFit/>
              </a:bodyPr>
              <a:lstStyle/>
              <a:p>
                <a:pPr marL="1143000" indent="-1143000">
                  <a:buFont typeface="Arial" panose="020B0604020202020204" pitchFamily="34" charset="0"/>
                  <a:buChar char="•"/>
                </a:pPr>
                <a:r>
                  <a:rPr lang="en-US" sz="8000" dirty="0">
                    <a:solidFill>
                      <a:schemeClr val="accent1"/>
                    </a:solidFill>
                  </a:rPr>
                  <a:t>Lower privacy loss</a:t>
                </a:r>
              </a:p>
              <a:p>
                <a:pPr marL="1143000" indent="-1143000">
                  <a:buFont typeface="Arial" panose="020B0604020202020204" pitchFamily="34" charset="0"/>
                  <a:buChar char="•"/>
                </a:pPr>
                <a14:m>
                  <m:oMath xmlns:m="http://schemas.openxmlformats.org/officeDocument/2006/math">
                    <m:r>
                      <a:rPr lang="en-US" sz="8000" i="1" smtClean="0">
                        <a:solidFill>
                          <a:srgbClr val="FF0000"/>
                        </a:solidFill>
                        <a:latin typeface="Cambria Math" panose="02040503050406030204" pitchFamily="18" charset="0"/>
                      </a:rPr>
                      <m:t>𝑄</m:t>
                    </m:r>
                    <m:r>
                      <a:rPr lang="en-US" sz="8000" i="1" smtClean="0">
                        <a:solidFill>
                          <a:srgbClr val="FF0000"/>
                        </a:solidFill>
                        <a:latin typeface="Cambria Math" panose="02040503050406030204" pitchFamily="18" charset="0"/>
                      </a:rPr>
                      <m:t>(</m:t>
                    </m:r>
                    <m:sSup>
                      <m:sSupPr>
                        <m:ctrlPr>
                          <a:rPr lang="en-US" sz="8000" i="1">
                            <a:solidFill>
                              <a:srgbClr val="FF0000"/>
                            </a:solidFill>
                            <a:latin typeface="Cambria Math" panose="02040503050406030204" pitchFamily="18" charset="0"/>
                          </a:rPr>
                        </m:ctrlPr>
                      </m:sSupPr>
                      <m:e>
                        <m:r>
                          <a:rPr lang="en-US" sz="8000" i="1">
                            <a:solidFill>
                              <a:srgbClr val="FF0000"/>
                            </a:solidFill>
                            <a:latin typeface="Cambria Math" panose="02040503050406030204" pitchFamily="18" charset="0"/>
                          </a:rPr>
                          <m:t>𝜃</m:t>
                        </m:r>
                      </m:e>
                      <m:sup>
                        <m:r>
                          <a:rPr lang="en-US" sz="8000" i="1">
                            <a:solidFill>
                              <a:srgbClr val="FF0000"/>
                            </a:solidFill>
                            <a:latin typeface="Cambria Math" panose="02040503050406030204" pitchFamily="18" charset="0"/>
                          </a:rPr>
                          <m:t>𝑡</m:t>
                        </m:r>
                      </m:sup>
                    </m:sSup>
                    <m:r>
                      <a:rPr lang="en-US" sz="8000" i="1">
                        <a:solidFill>
                          <a:srgbClr val="FF0000"/>
                        </a:solidFill>
                        <a:latin typeface="Cambria Math" panose="02040503050406030204" pitchFamily="18" charset="0"/>
                      </a:rPr>
                      <m:t>, </m:t>
                    </m:r>
                    <m:sSub>
                      <m:sSubPr>
                        <m:ctrlPr>
                          <a:rPr lang="en-US" sz="8000" i="1">
                            <a:solidFill>
                              <a:srgbClr val="FF0000"/>
                            </a:solidFill>
                            <a:latin typeface="Cambria Math" panose="02040503050406030204" pitchFamily="18" charset="0"/>
                          </a:rPr>
                        </m:ctrlPr>
                      </m:sSubPr>
                      <m:e>
                        <m:r>
                          <a:rPr lang="en-US" sz="8000" i="1">
                            <a:solidFill>
                              <a:srgbClr val="FF0000"/>
                            </a:solidFill>
                            <a:latin typeface="Cambria Math" panose="02040503050406030204" pitchFamily="18" charset="0"/>
                          </a:rPr>
                          <m:t>𝐷</m:t>
                        </m:r>
                      </m:e>
                      <m:sub>
                        <m:r>
                          <a:rPr lang="en-US" sz="8000" i="1">
                            <a:solidFill>
                              <a:srgbClr val="FF0000"/>
                            </a:solidFill>
                            <a:latin typeface="Cambria Math" panose="02040503050406030204" pitchFamily="18" charset="0"/>
                          </a:rPr>
                          <m:t>𝑖</m:t>
                        </m:r>
                      </m:sub>
                    </m:sSub>
                    <m:r>
                      <a:rPr lang="en-US" sz="8000" i="1">
                        <a:solidFill>
                          <a:srgbClr val="FF0000"/>
                        </a:solidFill>
                        <a:latin typeface="Cambria Math" panose="02040503050406030204" pitchFamily="18" charset="0"/>
                      </a:rPr>
                      <m:t>)</m:t>
                    </m:r>
                  </m:oMath>
                </a14:m>
                <a:r>
                  <a:rPr lang="en-US" sz="8000" dirty="0">
                    <a:solidFill>
                      <a:srgbClr val="FF0000"/>
                    </a:solidFill>
                  </a:rPr>
                  <a:t> contains privacy information about user </a:t>
                </a:r>
                <a14:m>
                  <m:oMath xmlns:m="http://schemas.openxmlformats.org/officeDocument/2006/math">
                    <m:r>
                      <a:rPr lang="en-US" sz="8000" b="0" i="1" smtClean="0">
                        <a:solidFill>
                          <a:srgbClr val="FF0000"/>
                        </a:solidFill>
                        <a:latin typeface="Cambria Math" panose="02040503050406030204" pitchFamily="18" charset="0"/>
                      </a:rPr>
                      <m:t>𝑖</m:t>
                    </m:r>
                  </m:oMath>
                </a14:m>
                <a:r>
                  <a:rPr lang="en-US" sz="8000" dirty="0">
                    <a:solidFill>
                      <a:srgbClr val="FF0000"/>
                    </a:solidFill>
                  </a:rPr>
                  <a:t>’s dataset </a:t>
                </a:r>
                <a14:m>
                  <m:oMath xmlns:m="http://schemas.openxmlformats.org/officeDocument/2006/math">
                    <m:sSub>
                      <m:sSubPr>
                        <m:ctrlPr>
                          <a:rPr lang="en-US" sz="8000" b="0" i="1" smtClean="0">
                            <a:solidFill>
                              <a:srgbClr val="FF0000"/>
                            </a:solidFill>
                            <a:latin typeface="Cambria Math" panose="02040503050406030204" pitchFamily="18" charset="0"/>
                          </a:rPr>
                        </m:ctrlPr>
                      </m:sSubPr>
                      <m:e>
                        <m:r>
                          <a:rPr lang="en-US" sz="8000" b="0" i="1" smtClean="0">
                            <a:solidFill>
                              <a:srgbClr val="FF0000"/>
                            </a:solidFill>
                            <a:latin typeface="Cambria Math" panose="02040503050406030204" pitchFamily="18" charset="0"/>
                          </a:rPr>
                          <m:t>𝐷</m:t>
                        </m:r>
                      </m:e>
                      <m:sub>
                        <m:r>
                          <a:rPr lang="en-US" sz="8000" b="0" i="1" smtClean="0">
                            <a:solidFill>
                              <a:srgbClr val="FF0000"/>
                            </a:solidFill>
                            <a:latin typeface="Cambria Math" panose="02040503050406030204" pitchFamily="18" charset="0"/>
                          </a:rPr>
                          <m:t>𝑖</m:t>
                        </m:r>
                      </m:sub>
                    </m:sSub>
                  </m:oMath>
                </a14:m>
                <a:endParaRPr lang="en-US" sz="8000" dirty="0">
                  <a:solidFill>
                    <a:srgbClr val="FF0000"/>
                  </a:solidFill>
                </a:endParaRPr>
              </a:p>
            </p:txBody>
          </p:sp>
        </mc:Choice>
        <mc:Fallback xmlns="">
          <p:sp>
            <p:nvSpPr>
              <p:cNvPr id="3" name="TextBox 2">
                <a:extLst>
                  <a:ext uri="{FF2B5EF4-FFF2-40B4-BE49-F238E27FC236}">
                    <a16:creationId xmlns:a16="http://schemas.microsoft.com/office/drawing/2014/main" id="{6ACC912B-21F8-4AE5-916B-3360FE3D5A3A}"/>
                  </a:ext>
                </a:extLst>
              </p:cNvPr>
              <p:cNvSpPr txBox="1">
                <a:spLocks noRot="1" noChangeAspect="1" noMove="1" noResize="1" noEditPoints="1" noAdjustHandles="1" noChangeArrowheads="1" noChangeShapeType="1" noTextEdit="1"/>
              </p:cNvSpPr>
              <p:nvPr/>
            </p:nvSpPr>
            <p:spPr>
              <a:xfrm>
                <a:off x="978293" y="5351051"/>
                <a:ext cx="14429089" cy="5016758"/>
              </a:xfrm>
              <a:prstGeom prst="rect">
                <a:avLst/>
              </a:prstGeom>
              <a:blipFill>
                <a:blip r:embed="rId8"/>
                <a:stretch>
                  <a:fillRect l="-3254" t="-5051" b="-103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8F3D8C6-BCE1-EF4A-BA68-4E5EC945A96B}"/>
              </a:ext>
            </a:extLst>
          </p:cNvPr>
          <p:cNvSpPr>
            <a:spLocks noGrp="1"/>
          </p:cNvSpPr>
          <p:nvPr>
            <p:ph type="sldNum" sz="quarter" idx="12"/>
          </p:nvPr>
        </p:nvSpPr>
        <p:spPr/>
        <p:txBody>
          <a:bodyPr/>
          <a:lstStyle/>
          <a:p>
            <a:fld id="{00000000-1234-1234-1234-123412341234}" type="slidenum">
              <a:rPr lang="en" smtClean="0"/>
              <a:pPr/>
              <a:t>5</a:t>
            </a:fld>
            <a:endParaRPr lang="en"/>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80FE79F-E73B-A34C-A021-836A44FB6AD5}"/>
                  </a:ext>
                </a:extLst>
              </p:cNvPr>
              <p:cNvSpPr txBox="1"/>
              <p:nvPr/>
            </p:nvSpPr>
            <p:spPr>
              <a:xfrm>
                <a:off x="16931781" y="6227349"/>
                <a:ext cx="11232940" cy="132343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8000" b="0" i="1" smtClean="0">
                              <a:latin typeface="Cambria Math" panose="02040503050406030204" pitchFamily="18" charset="0"/>
                            </a:rPr>
                          </m:ctrlPr>
                        </m:sSupPr>
                        <m:e>
                          <m:r>
                            <a:rPr lang="en-US" sz="8000" b="0" i="1" smtClean="0">
                              <a:latin typeface="Cambria Math" panose="02040503050406030204" pitchFamily="18" charset="0"/>
                            </a:rPr>
                            <m:t>𝜃</m:t>
                          </m:r>
                        </m:e>
                        <m:sup>
                          <m:r>
                            <a:rPr lang="en-US" sz="8000" b="0" i="1" smtClean="0">
                              <a:latin typeface="Cambria Math" panose="02040503050406030204" pitchFamily="18" charset="0"/>
                            </a:rPr>
                            <m:t>𝑡</m:t>
                          </m:r>
                        </m:sup>
                      </m:sSup>
                    </m:oMath>
                  </m:oMathPara>
                </a14:m>
                <a:endParaRPr lang="en-US" sz="6000" dirty="0"/>
              </a:p>
            </p:txBody>
          </p:sp>
        </mc:Choice>
        <mc:Fallback xmlns="">
          <p:sp>
            <p:nvSpPr>
              <p:cNvPr id="25" name="TextBox 24">
                <a:extLst>
                  <a:ext uri="{FF2B5EF4-FFF2-40B4-BE49-F238E27FC236}">
                    <a16:creationId xmlns:a16="http://schemas.microsoft.com/office/drawing/2014/main" id="{280FE79F-E73B-A34C-A021-836A44FB6AD5}"/>
                  </a:ext>
                </a:extLst>
              </p:cNvPr>
              <p:cNvSpPr txBox="1">
                <a:spLocks noRot="1" noChangeAspect="1" noMove="1" noResize="1" noEditPoints="1" noAdjustHandles="1" noChangeArrowheads="1" noChangeShapeType="1" noTextEdit="1"/>
              </p:cNvSpPr>
              <p:nvPr/>
            </p:nvSpPr>
            <p:spPr>
              <a:xfrm>
                <a:off x="16931781" y="6227349"/>
                <a:ext cx="11232940" cy="1323439"/>
              </a:xfrm>
              <a:prstGeom prst="rect">
                <a:avLst/>
              </a:prstGeom>
              <a:blipFill>
                <a:blip r:embed="rId9"/>
                <a:stretch>
                  <a:fillRect b="-2830"/>
                </a:stretch>
              </a:blipFill>
            </p:spPr>
            <p:txBody>
              <a:bodyPr/>
              <a:lstStyle/>
              <a:p>
                <a:r>
                  <a:rPr lang="en-US">
                    <a:noFill/>
                  </a:rPr>
                  <a:t> </a:t>
                </a:r>
              </a:p>
            </p:txBody>
          </p:sp>
        </mc:Fallback>
      </mc:AlternateContent>
    </p:spTree>
    <p:extLst>
      <p:ext uri="{BB962C8B-B14F-4D97-AF65-F5344CB8AC3E}">
        <p14:creationId xmlns:p14="http://schemas.microsoft.com/office/powerpoint/2010/main" val="347575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E370-4666-4E9E-B445-A8AB254CB1C9}"/>
              </a:ext>
            </a:extLst>
          </p:cNvPr>
          <p:cNvSpPr>
            <a:spLocks noGrp="1"/>
          </p:cNvSpPr>
          <p:nvPr>
            <p:ph type="title"/>
          </p:nvPr>
        </p:nvSpPr>
        <p:spPr>
          <a:xfrm>
            <a:off x="323662" y="1157045"/>
            <a:ext cx="30461138" cy="3464261"/>
          </a:xfrm>
        </p:spPr>
        <p:txBody>
          <a:bodyPr anchor="t" anchorCtr="0"/>
          <a:lstStyle/>
          <a:p>
            <a:pPr algn="ctr"/>
            <a:r>
              <a:rPr lang="en-US" dirty="0"/>
              <a:t>How to motivate users to participate in FL? </a:t>
            </a:r>
          </a:p>
        </p:txBody>
      </p:sp>
      <p:sp>
        <p:nvSpPr>
          <p:cNvPr id="31" name="TextBox 30">
            <a:extLst>
              <a:ext uri="{FF2B5EF4-FFF2-40B4-BE49-F238E27FC236}">
                <a16:creationId xmlns:a16="http://schemas.microsoft.com/office/drawing/2014/main" id="{B8C5E66C-8E25-3C45-B4E1-A42347F0FA40}"/>
              </a:ext>
            </a:extLst>
          </p:cNvPr>
          <p:cNvSpPr txBox="1"/>
          <p:nvPr/>
        </p:nvSpPr>
        <p:spPr>
          <a:xfrm>
            <a:off x="776362" y="3555653"/>
            <a:ext cx="25981626" cy="1323439"/>
          </a:xfrm>
          <a:prstGeom prst="rect">
            <a:avLst/>
          </a:prstGeom>
          <a:noFill/>
        </p:spPr>
        <p:txBody>
          <a:bodyPr wrap="square" rtlCol="0">
            <a:spAutoFit/>
          </a:bodyPr>
          <a:lstStyle/>
          <a:p>
            <a:r>
              <a:rPr lang="en-US" sz="8000" dirty="0"/>
              <a:t>Monetary reward: ask users to trade their private data for FL</a:t>
            </a:r>
          </a:p>
        </p:txBody>
      </p:sp>
      <p:graphicFrame>
        <p:nvGraphicFramePr>
          <p:cNvPr id="5" name="Table 4">
            <a:extLst>
              <a:ext uri="{FF2B5EF4-FFF2-40B4-BE49-F238E27FC236}">
                <a16:creationId xmlns:a16="http://schemas.microsoft.com/office/drawing/2014/main" id="{2AD0D89F-70FB-CD43-AC53-E1B2E3C32934}"/>
              </a:ext>
            </a:extLst>
          </p:cNvPr>
          <p:cNvGraphicFramePr>
            <a:graphicFrameLocks noGrp="1"/>
          </p:cNvGraphicFramePr>
          <p:nvPr>
            <p:extLst>
              <p:ext uri="{D42A27DB-BD31-4B8C-83A1-F6EECF244321}">
                <p14:modId xmlns:p14="http://schemas.microsoft.com/office/powerpoint/2010/main" val="3464050244"/>
              </p:ext>
            </p:extLst>
          </p:nvPr>
        </p:nvGraphicFramePr>
        <p:xfrm>
          <a:off x="5230164" y="8142132"/>
          <a:ext cx="20648133" cy="4480986"/>
        </p:xfrm>
        <a:graphic>
          <a:graphicData uri="http://schemas.openxmlformats.org/drawingml/2006/table">
            <a:tbl>
              <a:tblPr firstRow="1" bandRow="1">
                <a:tableStyleId>{8C454D3D-F43B-4E65-A935-598B26617545}</a:tableStyleId>
              </a:tblPr>
              <a:tblGrid>
                <a:gridCol w="4792071">
                  <a:extLst>
                    <a:ext uri="{9D8B030D-6E8A-4147-A177-3AD203B41FA5}">
                      <a16:colId xmlns:a16="http://schemas.microsoft.com/office/drawing/2014/main" val="2398044403"/>
                    </a:ext>
                  </a:extLst>
                </a:gridCol>
                <a:gridCol w="7928031">
                  <a:extLst>
                    <a:ext uri="{9D8B030D-6E8A-4147-A177-3AD203B41FA5}">
                      <a16:colId xmlns:a16="http://schemas.microsoft.com/office/drawing/2014/main" val="4107285156"/>
                    </a:ext>
                  </a:extLst>
                </a:gridCol>
                <a:gridCol w="7928031">
                  <a:extLst>
                    <a:ext uri="{9D8B030D-6E8A-4147-A177-3AD203B41FA5}">
                      <a16:colId xmlns:a16="http://schemas.microsoft.com/office/drawing/2014/main" val="279353756"/>
                    </a:ext>
                  </a:extLst>
                </a:gridCol>
              </a:tblGrid>
              <a:tr h="1493662">
                <a:tc>
                  <a:txBody>
                    <a:bodyPr/>
                    <a:lstStyle/>
                    <a:p>
                      <a:endParaRPr lang="en-US" sz="720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7200" b="1" i="0" kern="1200" dirty="0">
                          <a:solidFill>
                            <a:schemeClr val="accent1"/>
                          </a:solidFill>
                          <a:latin typeface="+mn-lt"/>
                          <a:ea typeface="+mn-ea"/>
                          <a:cs typeface="+mn-cs"/>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7200" b="1" i="0" kern="1200" dirty="0">
                          <a:solidFill>
                            <a:schemeClr val="accent1"/>
                          </a:solidFill>
                          <a:latin typeface="+mn-lt"/>
                          <a:ea typeface="+mn-ea"/>
                          <a:cs typeface="+mn-cs"/>
                        </a:rPr>
                        <a:t>Gain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8684642"/>
                  </a:ext>
                </a:extLst>
              </a:tr>
              <a:tr h="1493662">
                <a:tc>
                  <a:txBody>
                    <a:bodyPr/>
                    <a:lstStyle/>
                    <a:p>
                      <a:r>
                        <a:rPr lang="en-US" sz="7200" b="1" kern="1200" dirty="0">
                          <a:solidFill>
                            <a:schemeClr val="accent1"/>
                          </a:solidFill>
                          <a:latin typeface="+mn-lt"/>
                          <a:ea typeface="+mn-ea"/>
                          <a:cs typeface="+mn-cs"/>
                        </a:rPr>
                        <a:t>User: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7200" kern="1200" dirty="0">
                          <a:solidFill>
                            <a:schemeClr val="tx1"/>
                          </a:solidFill>
                          <a:latin typeface="+mn-lt"/>
                          <a:ea typeface="+mn-ea"/>
                          <a:cs typeface="+mn-cs"/>
                        </a:rPr>
                        <a:t>privacy loss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7200" kern="1200" dirty="0">
                          <a:solidFill>
                            <a:schemeClr val="tx1"/>
                          </a:solidFill>
                          <a:latin typeface="+mn-lt"/>
                          <a:ea typeface="+mn-ea"/>
                          <a:cs typeface="+mn-cs"/>
                        </a:rPr>
                        <a:t>monetary reward</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249949"/>
                  </a:ext>
                </a:extLst>
              </a:tr>
              <a:tr h="1493662">
                <a:tc>
                  <a:txBody>
                    <a:bodyPr/>
                    <a:lstStyle/>
                    <a:p>
                      <a:r>
                        <a:rPr lang="en-US" sz="7200" b="1" kern="1200" dirty="0">
                          <a:solidFill>
                            <a:schemeClr val="accent1"/>
                          </a:solidFill>
                          <a:latin typeface="+mn-lt"/>
                          <a:ea typeface="+mn-ea"/>
                          <a:cs typeface="+mn-cs"/>
                        </a:rPr>
                        <a:t>Server: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7200" kern="1200" dirty="0">
                          <a:solidFill>
                            <a:schemeClr val="tx1"/>
                          </a:solidFill>
                          <a:latin typeface="+mn-lt"/>
                          <a:ea typeface="+mn-ea"/>
                          <a:cs typeface="+mn-cs"/>
                        </a:rPr>
                        <a:t>total reward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7200" kern="1200" dirty="0">
                          <a:solidFill>
                            <a:schemeClr val="tx1"/>
                          </a:solidFill>
                          <a:latin typeface="+mn-lt"/>
                          <a:ea typeface="+mn-ea"/>
                          <a:cs typeface="+mn-cs"/>
                        </a:rPr>
                        <a:t>trained model</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3212691"/>
                  </a:ext>
                </a:extLst>
              </a:tr>
            </a:tbl>
          </a:graphicData>
        </a:graphic>
      </p:graphicFrame>
      <p:sp>
        <p:nvSpPr>
          <p:cNvPr id="14" name="Slide Number Placeholder 13">
            <a:extLst>
              <a:ext uri="{FF2B5EF4-FFF2-40B4-BE49-F238E27FC236}">
                <a16:creationId xmlns:a16="http://schemas.microsoft.com/office/drawing/2014/main" id="{9C872457-CD9E-354C-BBE3-6571E58E075B}"/>
              </a:ext>
            </a:extLst>
          </p:cNvPr>
          <p:cNvSpPr>
            <a:spLocks noGrp="1"/>
          </p:cNvSpPr>
          <p:nvPr>
            <p:ph type="sldNum" sz="quarter" idx="12"/>
          </p:nvPr>
        </p:nvSpPr>
        <p:spPr/>
        <p:txBody>
          <a:bodyPr/>
          <a:lstStyle/>
          <a:p>
            <a:fld id="{00000000-1234-1234-1234-123412341234}" type="slidenum">
              <a:rPr lang="en" smtClean="0"/>
              <a:pPr/>
              <a:t>6</a:t>
            </a:fld>
            <a:endParaRPr lang="en"/>
          </a:p>
        </p:txBody>
      </p:sp>
    </p:spTree>
    <p:extLst>
      <p:ext uri="{BB962C8B-B14F-4D97-AF65-F5344CB8AC3E}">
        <p14:creationId xmlns:p14="http://schemas.microsoft.com/office/powerpoint/2010/main" val="2180734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E370-4666-4E9E-B445-A8AB254CB1C9}"/>
              </a:ext>
            </a:extLst>
          </p:cNvPr>
          <p:cNvSpPr>
            <a:spLocks noGrp="1"/>
          </p:cNvSpPr>
          <p:nvPr>
            <p:ph type="title"/>
          </p:nvPr>
        </p:nvSpPr>
        <p:spPr>
          <a:xfrm>
            <a:off x="323662" y="1157045"/>
            <a:ext cx="30461138" cy="3464261"/>
          </a:xfrm>
        </p:spPr>
        <p:txBody>
          <a:bodyPr anchor="t" anchorCtr="0">
            <a:normAutofit/>
          </a:bodyPr>
          <a:lstStyle/>
          <a:p>
            <a:pPr algn="ctr"/>
            <a:r>
              <a:rPr lang="en-US" sz="9600" dirty="0"/>
              <a:t>Data trading system for FL</a:t>
            </a: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8C5E66C-8E25-3C45-B4E1-A42347F0FA40}"/>
                  </a:ext>
                </a:extLst>
              </p:cNvPr>
              <p:cNvSpPr txBox="1"/>
              <p:nvPr/>
            </p:nvSpPr>
            <p:spPr>
              <a:xfrm>
                <a:off x="776362" y="3555653"/>
                <a:ext cx="25981626" cy="5386090"/>
              </a:xfrm>
              <a:prstGeom prst="rect">
                <a:avLst/>
              </a:prstGeom>
              <a:noFill/>
            </p:spPr>
            <p:txBody>
              <a:bodyPr wrap="square" rtlCol="0">
                <a:spAutoFit/>
              </a:bodyPr>
              <a:lstStyle/>
              <a:p>
                <a:r>
                  <a:rPr lang="en-US" sz="8000" dirty="0"/>
                  <a:t>Learning task description:</a:t>
                </a:r>
              </a:p>
              <a:p>
                <a:pPr marL="2057400" lvl="2" indent="-1143000">
                  <a:buFont typeface="Arial" panose="020B0604020202020204" pitchFamily="34" charset="0"/>
                  <a:buChar char="•"/>
                </a:pPr>
                <a:r>
                  <a:rPr lang="en-US" sz="6600" dirty="0"/>
                  <a:t>goal of task &amp; type of data;</a:t>
                </a:r>
              </a:p>
              <a:p>
                <a:pPr marL="2057400" lvl="2" indent="-1143000">
                  <a:buFont typeface="Arial" panose="020B0604020202020204" pitchFamily="34" charset="0"/>
                  <a:buChar char="•"/>
                </a:pPr>
                <a:r>
                  <a:rPr lang="en-US" sz="6600" dirty="0"/>
                  <a:t>query function </a:t>
                </a:r>
                <a14:m>
                  <m:oMath xmlns:m="http://schemas.openxmlformats.org/officeDocument/2006/math">
                    <m:r>
                      <a:rPr lang="en-US" sz="6600" b="0" i="1" smtClean="0">
                        <a:latin typeface="Cambria Math" panose="02040503050406030204" pitchFamily="18" charset="0"/>
                      </a:rPr>
                      <m:t>𝑄</m:t>
                    </m:r>
                    <m:r>
                      <a:rPr lang="en-US" sz="6600" b="0" i="1" smtClean="0">
                        <a:latin typeface="Cambria Math" panose="02040503050406030204" pitchFamily="18" charset="0"/>
                      </a:rPr>
                      <m:t>(⋅)</m:t>
                    </m:r>
                  </m:oMath>
                </a14:m>
                <a:r>
                  <a:rPr lang="en-US" sz="6600" dirty="0"/>
                  <a:t> for computing local updates;</a:t>
                </a:r>
              </a:p>
              <a:p>
                <a:pPr marL="2057400" lvl="2" indent="-1143000">
                  <a:buFont typeface="Arial" panose="020B0604020202020204" pitchFamily="34" charset="0"/>
                  <a:buChar char="•"/>
                </a:pPr>
                <a:r>
                  <a:rPr lang="en-US" sz="6600" dirty="0"/>
                  <a:t>privacy compensation function for users;</a:t>
                </a:r>
              </a:p>
              <a:p>
                <a:pPr marL="2057400" lvl="2" indent="-1143000">
                  <a:buFont typeface="Arial" panose="020B0604020202020204" pitchFamily="34" charset="0"/>
                  <a:buChar char="•"/>
                </a:pPr>
                <a:r>
                  <a:rPr lang="en-US" sz="6600" dirty="0"/>
                  <a:t>total reward for all users </a:t>
                </a:r>
                <a14:m>
                  <m:oMath xmlns:m="http://schemas.openxmlformats.org/officeDocument/2006/math">
                    <m:r>
                      <a:rPr lang="en-US" sz="6600" b="0" i="1" smtClean="0">
                        <a:latin typeface="Cambria Math" panose="02040503050406030204" pitchFamily="18" charset="0"/>
                      </a:rPr>
                      <m:t>𝑅</m:t>
                    </m:r>
                  </m:oMath>
                </a14:m>
                <a:r>
                  <a:rPr lang="en-US" sz="6600" dirty="0"/>
                  <a:t>.</a:t>
                </a:r>
              </a:p>
            </p:txBody>
          </p:sp>
        </mc:Choice>
        <mc:Fallback xmlns="">
          <p:sp>
            <p:nvSpPr>
              <p:cNvPr id="31" name="TextBox 30">
                <a:extLst>
                  <a:ext uri="{FF2B5EF4-FFF2-40B4-BE49-F238E27FC236}">
                    <a16:creationId xmlns:a16="http://schemas.microsoft.com/office/drawing/2014/main" id="{B8C5E66C-8E25-3C45-B4E1-A42347F0FA40}"/>
                  </a:ext>
                </a:extLst>
              </p:cNvPr>
              <p:cNvSpPr txBox="1">
                <a:spLocks noRot="1" noChangeAspect="1" noMove="1" noResize="1" noEditPoints="1" noAdjustHandles="1" noChangeArrowheads="1" noChangeShapeType="1" noTextEdit="1"/>
              </p:cNvSpPr>
              <p:nvPr/>
            </p:nvSpPr>
            <p:spPr>
              <a:xfrm>
                <a:off x="776362" y="3555653"/>
                <a:ext cx="25981626" cy="5386090"/>
              </a:xfrm>
              <a:prstGeom prst="rect">
                <a:avLst/>
              </a:prstGeom>
              <a:blipFill>
                <a:blip r:embed="rId3"/>
                <a:stretch>
                  <a:fillRect l="-1954" t="-4706" b="-75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1353937-7CB0-E548-BED1-26A97A3C449C}"/>
              </a:ext>
            </a:extLst>
          </p:cNvPr>
          <p:cNvPicPr>
            <a:picLocks noChangeAspect="1"/>
          </p:cNvPicPr>
          <p:nvPr/>
        </p:nvPicPr>
        <p:blipFill>
          <a:blip r:embed="rId4"/>
          <a:stretch>
            <a:fillRect/>
          </a:stretch>
        </p:blipFill>
        <p:spPr>
          <a:xfrm>
            <a:off x="2405263" y="10269447"/>
            <a:ext cx="27577224" cy="7132041"/>
          </a:xfrm>
          <a:prstGeom prst="rect">
            <a:avLst/>
          </a:prstGeom>
        </p:spPr>
      </p:pic>
      <p:sp>
        <p:nvSpPr>
          <p:cNvPr id="7" name="Slide Number Placeholder 6">
            <a:extLst>
              <a:ext uri="{FF2B5EF4-FFF2-40B4-BE49-F238E27FC236}">
                <a16:creationId xmlns:a16="http://schemas.microsoft.com/office/drawing/2014/main" id="{E36F1D13-7282-9B40-A844-24070FDA8788}"/>
              </a:ext>
            </a:extLst>
          </p:cNvPr>
          <p:cNvSpPr>
            <a:spLocks noGrp="1"/>
          </p:cNvSpPr>
          <p:nvPr>
            <p:ph type="sldNum" sz="quarter" idx="12"/>
          </p:nvPr>
        </p:nvSpPr>
        <p:spPr/>
        <p:txBody>
          <a:bodyPr/>
          <a:lstStyle/>
          <a:p>
            <a:fld id="{00000000-1234-1234-1234-123412341234}" type="slidenum">
              <a:rPr lang="en" smtClean="0"/>
              <a:pPr/>
              <a:t>7</a:t>
            </a:fld>
            <a:endParaRPr lang="en"/>
          </a:p>
        </p:txBody>
      </p:sp>
    </p:spTree>
    <p:extLst>
      <p:ext uri="{BB962C8B-B14F-4D97-AF65-F5344CB8AC3E}">
        <p14:creationId xmlns:p14="http://schemas.microsoft.com/office/powerpoint/2010/main" val="4249272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E370-4666-4E9E-B445-A8AB254CB1C9}"/>
              </a:ext>
            </a:extLst>
          </p:cNvPr>
          <p:cNvSpPr>
            <a:spLocks noGrp="1"/>
          </p:cNvSpPr>
          <p:nvPr>
            <p:ph type="title"/>
          </p:nvPr>
        </p:nvSpPr>
        <p:spPr>
          <a:xfrm>
            <a:off x="323662" y="1157045"/>
            <a:ext cx="30461138" cy="3464261"/>
          </a:xfrm>
        </p:spPr>
        <p:txBody>
          <a:bodyPr anchor="t" anchorCtr="0">
            <a:normAutofit/>
          </a:bodyPr>
          <a:lstStyle/>
          <a:p>
            <a:pPr algn="ctr"/>
            <a:r>
              <a:rPr lang="en-US" sz="9600" dirty="0"/>
              <a:t>Data trading process in FL systems</a:t>
            </a: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8C5E66C-8E25-3C45-B4E1-A42347F0FA40}"/>
                  </a:ext>
                </a:extLst>
              </p:cNvPr>
              <p:cNvSpPr txBox="1"/>
              <p:nvPr/>
            </p:nvSpPr>
            <p:spPr>
              <a:xfrm>
                <a:off x="776362" y="3555653"/>
                <a:ext cx="25981626" cy="4370427"/>
              </a:xfrm>
              <a:prstGeom prst="rect">
                <a:avLst/>
              </a:prstGeom>
              <a:noFill/>
            </p:spPr>
            <p:txBody>
              <a:bodyPr wrap="square" rtlCol="0">
                <a:spAutoFit/>
              </a:bodyPr>
              <a:lstStyle/>
              <a:p>
                <a:r>
                  <a:rPr lang="en-US" sz="8000" dirty="0"/>
                  <a:t>Privacy budget:</a:t>
                </a:r>
              </a:p>
              <a:p>
                <a:pPr marL="1771650" lvl="2" indent="-857250">
                  <a:buFont typeface="Arial" panose="020B0604020202020204" pitchFamily="34" charset="0"/>
                  <a:buChar char="•"/>
                </a:pPr>
                <a:r>
                  <a:rPr lang="en-US" sz="6600" dirty="0"/>
                  <a:t>Differential Privacy (DP): rigorous notation of privacy;</a:t>
                </a:r>
                <a:endParaRPr lang="en-US" sz="6600" b="0" dirty="0"/>
              </a:p>
              <a:p>
                <a:pPr marL="1771650" lvl="2" indent="-857250">
                  <a:buFont typeface="Arial" panose="020B0604020202020204" pitchFamily="34" charset="0"/>
                  <a:buChar char="•"/>
                </a:pPr>
                <a14:m>
                  <m:oMath xmlns:m="http://schemas.openxmlformats.org/officeDocument/2006/math">
                    <m:r>
                      <a:rPr lang="en-US" sz="6600" b="0" i="1" smtClean="0">
                        <a:latin typeface="Cambria Math" panose="02040503050406030204" pitchFamily="18" charset="0"/>
                      </a:rPr>
                      <m:t>𝜌</m:t>
                    </m:r>
                  </m:oMath>
                </a14:m>
                <a:r>
                  <a:rPr lang="en-US" sz="6600" dirty="0"/>
                  <a:t>-zero-Concentrated Differential privacy (</a:t>
                </a:r>
                <a14:m>
                  <m:oMath xmlns:m="http://schemas.openxmlformats.org/officeDocument/2006/math">
                    <m:r>
                      <a:rPr lang="en-US" sz="6600" i="1">
                        <a:latin typeface="Cambria Math" panose="02040503050406030204" pitchFamily="18" charset="0"/>
                      </a:rPr>
                      <m:t>𝜌</m:t>
                    </m:r>
                  </m:oMath>
                </a14:m>
                <a:r>
                  <a:rPr lang="en-US" sz="6600" dirty="0"/>
                  <a:t>-zCDP): privacy loss is no larger than </a:t>
                </a:r>
                <a14:m>
                  <m:oMath xmlns:m="http://schemas.openxmlformats.org/officeDocument/2006/math">
                    <m:r>
                      <a:rPr lang="en-US" sz="6600" i="1">
                        <a:latin typeface="Cambria Math" panose="02040503050406030204" pitchFamily="18" charset="0"/>
                      </a:rPr>
                      <m:t>𝜌</m:t>
                    </m:r>
                  </m:oMath>
                </a14:m>
                <a:r>
                  <a:rPr lang="en-US" sz="6600" dirty="0"/>
                  <a:t>.</a:t>
                </a:r>
              </a:p>
            </p:txBody>
          </p:sp>
        </mc:Choice>
        <mc:Fallback xmlns="">
          <p:sp>
            <p:nvSpPr>
              <p:cNvPr id="31" name="TextBox 30">
                <a:extLst>
                  <a:ext uri="{FF2B5EF4-FFF2-40B4-BE49-F238E27FC236}">
                    <a16:creationId xmlns:a16="http://schemas.microsoft.com/office/drawing/2014/main" id="{B8C5E66C-8E25-3C45-B4E1-A42347F0FA40}"/>
                  </a:ext>
                </a:extLst>
              </p:cNvPr>
              <p:cNvSpPr txBox="1">
                <a:spLocks noRot="1" noChangeAspect="1" noMove="1" noResize="1" noEditPoints="1" noAdjustHandles="1" noChangeArrowheads="1" noChangeShapeType="1" noTextEdit="1"/>
              </p:cNvSpPr>
              <p:nvPr/>
            </p:nvSpPr>
            <p:spPr>
              <a:xfrm>
                <a:off x="776362" y="3555653"/>
                <a:ext cx="25981626" cy="4370427"/>
              </a:xfrm>
              <a:prstGeom prst="rect">
                <a:avLst/>
              </a:prstGeom>
              <a:blipFill>
                <a:blip r:embed="rId3"/>
                <a:stretch>
                  <a:fillRect l="-1954" t="-5797" b="-92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9E5DAB5-5D3A-4D4C-9AAB-ED93DED345A3}"/>
              </a:ext>
            </a:extLst>
          </p:cNvPr>
          <p:cNvPicPr>
            <a:picLocks noChangeAspect="1"/>
          </p:cNvPicPr>
          <p:nvPr/>
        </p:nvPicPr>
        <p:blipFill>
          <a:blip r:embed="rId4"/>
          <a:stretch>
            <a:fillRect/>
          </a:stretch>
        </p:blipFill>
        <p:spPr>
          <a:xfrm>
            <a:off x="1765619" y="10024919"/>
            <a:ext cx="27577224" cy="7132041"/>
          </a:xfrm>
          <a:prstGeom prst="rect">
            <a:avLst/>
          </a:prstGeom>
        </p:spPr>
      </p:pic>
      <p:sp>
        <p:nvSpPr>
          <p:cNvPr id="5" name="Slide Number Placeholder 4">
            <a:extLst>
              <a:ext uri="{FF2B5EF4-FFF2-40B4-BE49-F238E27FC236}">
                <a16:creationId xmlns:a16="http://schemas.microsoft.com/office/drawing/2014/main" id="{C853CE84-4020-9F49-947F-C2CFB4A7867B}"/>
              </a:ext>
            </a:extLst>
          </p:cNvPr>
          <p:cNvSpPr>
            <a:spLocks noGrp="1"/>
          </p:cNvSpPr>
          <p:nvPr>
            <p:ph type="sldNum" sz="quarter" idx="12"/>
          </p:nvPr>
        </p:nvSpPr>
        <p:spPr/>
        <p:txBody>
          <a:bodyPr/>
          <a:lstStyle/>
          <a:p>
            <a:fld id="{00000000-1234-1234-1234-123412341234}" type="slidenum">
              <a:rPr lang="en" smtClean="0"/>
              <a:pPr/>
              <a:t>8</a:t>
            </a:fld>
            <a:endParaRPr lang="en"/>
          </a:p>
        </p:txBody>
      </p:sp>
    </p:spTree>
    <p:extLst>
      <p:ext uri="{BB962C8B-B14F-4D97-AF65-F5344CB8AC3E}">
        <p14:creationId xmlns:p14="http://schemas.microsoft.com/office/powerpoint/2010/main" val="964862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E370-4666-4E9E-B445-A8AB254CB1C9}"/>
              </a:ext>
            </a:extLst>
          </p:cNvPr>
          <p:cNvSpPr>
            <a:spLocks noGrp="1"/>
          </p:cNvSpPr>
          <p:nvPr>
            <p:ph type="title"/>
          </p:nvPr>
        </p:nvSpPr>
        <p:spPr>
          <a:xfrm>
            <a:off x="323662" y="1157045"/>
            <a:ext cx="30461138" cy="3464261"/>
          </a:xfrm>
        </p:spPr>
        <p:txBody>
          <a:bodyPr anchor="t" anchorCtr="0">
            <a:normAutofit/>
          </a:bodyPr>
          <a:lstStyle/>
          <a:p>
            <a:pPr algn="ctr"/>
            <a:r>
              <a:rPr lang="en-US" sz="9600" dirty="0"/>
              <a:t>Data trading process in FL systems</a:t>
            </a:r>
            <a:endParaRPr lang="en-US" dirty="0"/>
          </a:p>
        </p:txBody>
      </p:sp>
      <p:sp>
        <p:nvSpPr>
          <p:cNvPr id="31" name="TextBox 30">
            <a:extLst>
              <a:ext uri="{FF2B5EF4-FFF2-40B4-BE49-F238E27FC236}">
                <a16:creationId xmlns:a16="http://schemas.microsoft.com/office/drawing/2014/main" id="{B8C5E66C-8E25-3C45-B4E1-A42347F0FA40}"/>
              </a:ext>
            </a:extLst>
          </p:cNvPr>
          <p:cNvSpPr txBox="1"/>
          <p:nvPr/>
        </p:nvSpPr>
        <p:spPr>
          <a:xfrm>
            <a:off x="776362" y="3555653"/>
            <a:ext cx="25981626" cy="2339102"/>
          </a:xfrm>
          <a:prstGeom prst="rect">
            <a:avLst/>
          </a:prstGeom>
          <a:noFill/>
        </p:spPr>
        <p:txBody>
          <a:bodyPr wrap="square" rtlCol="0">
            <a:spAutoFit/>
          </a:bodyPr>
          <a:lstStyle/>
          <a:p>
            <a:r>
              <a:rPr lang="en-US" sz="8000" dirty="0"/>
              <a:t>Payment:</a:t>
            </a:r>
          </a:p>
          <a:p>
            <a:pPr marL="1771650" lvl="2" indent="-857250">
              <a:buFont typeface="Arial" panose="020B0604020202020204" pitchFamily="34" charset="0"/>
              <a:buChar char="•"/>
            </a:pPr>
            <a:r>
              <a:rPr lang="en-US" sz="6600" dirty="0"/>
              <a:t>privacy compensation function:</a:t>
            </a:r>
            <a:endParaRPr lang="en-US" sz="6600" b="0" dirty="0"/>
          </a:p>
        </p:txBody>
      </p:sp>
      <p:pic>
        <p:nvPicPr>
          <p:cNvPr id="4" name="Picture 3">
            <a:extLst>
              <a:ext uri="{FF2B5EF4-FFF2-40B4-BE49-F238E27FC236}">
                <a16:creationId xmlns:a16="http://schemas.microsoft.com/office/drawing/2014/main" id="{19E5DAB5-5D3A-4D4C-9AAB-ED93DED345A3}"/>
              </a:ext>
            </a:extLst>
          </p:cNvPr>
          <p:cNvPicPr>
            <a:picLocks noChangeAspect="1"/>
          </p:cNvPicPr>
          <p:nvPr/>
        </p:nvPicPr>
        <p:blipFill>
          <a:blip r:embed="rId3"/>
          <a:stretch>
            <a:fillRect/>
          </a:stretch>
        </p:blipFill>
        <p:spPr>
          <a:xfrm>
            <a:off x="1765619" y="10235969"/>
            <a:ext cx="27577224" cy="713204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6975F92-8BBA-BD4C-9C70-E0CDD0F944B1}"/>
                  </a:ext>
                </a:extLst>
              </p:cNvPr>
              <p:cNvSpPr txBox="1"/>
              <p:nvPr/>
            </p:nvSpPr>
            <p:spPr>
              <a:xfrm>
                <a:off x="11135429" y="6156374"/>
                <a:ext cx="5263492" cy="1973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600" i="1" smtClean="0">
                              <a:latin typeface="Cambria Math" panose="02040503050406030204" pitchFamily="18" charset="0"/>
                            </a:rPr>
                          </m:ctrlPr>
                        </m:sSubPr>
                        <m:e>
                          <m:r>
                            <a:rPr lang="en-US" sz="6600" i="1">
                              <a:latin typeface="Cambria Math" panose="02040503050406030204" pitchFamily="18" charset="0"/>
                            </a:rPr>
                            <m:t>𝑝</m:t>
                          </m:r>
                        </m:e>
                        <m:sub>
                          <m:r>
                            <a:rPr lang="en-US" sz="6600" i="1">
                              <a:latin typeface="Cambria Math" panose="02040503050406030204" pitchFamily="18" charset="0"/>
                            </a:rPr>
                            <m:t>𝑖</m:t>
                          </m:r>
                        </m:sub>
                      </m:sSub>
                      <m:r>
                        <a:rPr lang="en-US" sz="6600" i="1">
                          <a:latin typeface="Cambria Math" panose="02040503050406030204" pitchFamily="18" charset="0"/>
                        </a:rPr>
                        <m:t>=</m:t>
                      </m:r>
                      <m:f>
                        <m:fPr>
                          <m:ctrlPr>
                            <a:rPr lang="en-US" sz="6600" b="0" i="1" smtClean="0">
                              <a:latin typeface="Cambria Math" panose="02040503050406030204" pitchFamily="18" charset="0"/>
                            </a:rPr>
                          </m:ctrlPr>
                        </m:fPr>
                        <m:num>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rPr>
                                <m:t>𝜌</m:t>
                              </m:r>
                            </m:e>
                            <m:sub>
                              <m:r>
                                <a:rPr lang="en-US" sz="6600" b="0" i="1" smtClean="0">
                                  <a:latin typeface="Cambria Math" panose="02040503050406030204" pitchFamily="18" charset="0"/>
                                </a:rPr>
                                <m:t>𝑖</m:t>
                              </m:r>
                            </m:sub>
                          </m:sSub>
                        </m:num>
                        <m:den>
                          <m:nary>
                            <m:naryPr>
                              <m:chr m:val="∑"/>
                              <m:supHide m:val="on"/>
                              <m:ctrlPr>
                                <a:rPr lang="en-US" sz="6600" b="0" i="1" smtClean="0">
                                  <a:latin typeface="Cambria Math" panose="02040503050406030204" pitchFamily="18" charset="0"/>
                                </a:rPr>
                              </m:ctrlPr>
                            </m:naryPr>
                            <m:sub>
                              <m:r>
                                <a:rPr lang="en-US" sz="6600" b="0" i="1" smtClean="0">
                                  <a:latin typeface="Cambria Math" panose="02040503050406030204" pitchFamily="18" charset="0"/>
                                </a:rPr>
                                <m:t>𝑖</m:t>
                              </m:r>
                              <m:r>
                                <a:rPr lang="en-US" sz="6600" b="0" i="1" smtClean="0">
                                  <a:latin typeface="Cambria Math" panose="02040503050406030204" pitchFamily="18" charset="0"/>
                                </a:rPr>
                                <m:t>∈</m:t>
                              </m:r>
                              <m:r>
                                <a:rPr lang="en-US" sz="6600" b="0" i="1" smtClean="0">
                                  <a:latin typeface="Cambria Math" panose="02040503050406030204" pitchFamily="18" charset="0"/>
                                </a:rPr>
                                <m:t>𝑈</m:t>
                              </m:r>
                            </m:sub>
                            <m:sup/>
                            <m:e>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rPr>
                                    <m:t>𝜌</m:t>
                                  </m:r>
                                </m:e>
                                <m:sub>
                                  <m:r>
                                    <a:rPr lang="en-US" sz="6600" b="0" i="1" smtClean="0">
                                      <a:latin typeface="Cambria Math" panose="02040503050406030204" pitchFamily="18" charset="0"/>
                                    </a:rPr>
                                    <m:t>𝑖</m:t>
                                  </m:r>
                                </m:sub>
                              </m:sSub>
                            </m:e>
                          </m:nary>
                        </m:den>
                      </m:f>
                      <m:r>
                        <a:rPr lang="en-US" sz="6600" i="1">
                          <a:latin typeface="Cambria Math" panose="02040503050406030204" pitchFamily="18" charset="0"/>
                        </a:rPr>
                        <m:t>𝑅</m:t>
                      </m:r>
                    </m:oMath>
                  </m:oMathPara>
                </a14:m>
                <a:endParaRPr lang="en-US" sz="6600" dirty="0"/>
              </a:p>
            </p:txBody>
          </p:sp>
        </mc:Choice>
        <mc:Fallback xmlns="">
          <p:sp>
            <p:nvSpPr>
              <p:cNvPr id="3" name="TextBox 2">
                <a:extLst>
                  <a:ext uri="{FF2B5EF4-FFF2-40B4-BE49-F238E27FC236}">
                    <a16:creationId xmlns:a16="http://schemas.microsoft.com/office/drawing/2014/main" id="{86975F92-8BBA-BD4C-9C70-E0CDD0F944B1}"/>
                  </a:ext>
                </a:extLst>
              </p:cNvPr>
              <p:cNvSpPr txBox="1">
                <a:spLocks noRot="1" noChangeAspect="1" noMove="1" noResize="1" noEditPoints="1" noAdjustHandles="1" noChangeArrowheads="1" noChangeShapeType="1" noTextEdit="1"/>
              </p:cNvSpPr>
              <p:nvPr/>
            </p:nvSpPr>
            <p:spPr>
              <a:xfrm>
                <a:off x="11135429" y="6156374"/>
                <a:ext cx="5263492" cy="1973745"/>
              </a:xfrm>
              <a:prstGeom prst="rect">
                <a:avLst/>
              </a:prstGeom>
              <a:blipFill>
                <a:blip r:embed="rId4"/>
                <a:stretch>
                  <a:fillRect l="-3133" t="-41026" r="-2651" b="-128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8268E9-62F8-654D-8BE3-A9343CA15E04}"/>
                  </a:ext>
                </a:extLst>
              </p:cNvPr>
              <p:cNvSpPr txBox="1"/>
              <p:nvPr/>
            </p:nvSpPr>
            <p:spPr>
              <a:xfrm>
                <a:off x="23170851" y="6135976"/>
                <a:ext cx="8138160" cy="2585323"/>
              </a:xfrm>
              <a:prstGeom prst="rect">
                <a:avLst/>
              </a:prstGeom>
              <a:noFill/>
            </p:spPr>
            <p:txBody>
              <a:bodyPr wrap="square" rtlCol="0">
                <a:spAutoFit/>
              </a:bodyPr>
              <a:lstStyle/>
              <a:p>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𝜌</m:t>
                        </m:r>
                      </m:e>
                      <m:sub>
                        <m:r>
                          <a:rPr lang="en-US" sz="5400" b="0" i="1" smtClean="0">
                            <a:latin typeface="Cambria Math" panose="02040503050406030204" pitchFamily="18" charset="0"/>
                          </a:rPr>
                          <m:t>𝑖</m:t>
                        </m:r>
                      </m:sub>
                    </m:sSub>
                  </m:oMath>
                </a14:m>
                <a:r>
                  <a:rPr lang="en-US" sz="5400" dirty="0"/>
                  <a:t>: privacy budget of user </a:t>
                </a:r>
                <a14:m>
                  <m:oMath xmlns:m="http://schemas.openxmlformats.org/officeDocument/2006/math">
                    <m:r>
                      <a:rPr lang="en-US" sz="5400" b="0" i="1" smtClean="0">
                        <a:latin typeface="Cambria Math" panose="02040503050406030204" pitchFamily="18" charset="0"/>
                      </a:rPr>
                      <m:t>𝑖</m:t>
                    </m:r>
                  </m:oMath>
                </a14:m>
                <a:endParaRPr lang="en-US" sz="5400" dirty="0"/>
              </a:p>
              <a:p>
                <a14:m>
                  <m:oMath xmlns:m="http://schemas.openxmlformats.org/officeDocument/2006/math">
                    <m:r>
                      <a:rPr lang="en-US" sz="5400" b="0" i="1" smtClean="0">
                        <a:latin typeface="Cambria Math" panose="02040503050406030204" pitchFamily="18" charset="0"/>
                      </a:rPr>
                      <m:t>𝑅</m:t>
                    </m:r>
                  </m:oMath>
                </a14:m>
                <a:r>
                  <a:rPr lang="en-US" sz="5400" dirty="0"/>
                  <a:t>: total reward</a:t>
                </a:r>
              </a:p>
              <a:p>
                <a14:m>
                  <m:oMath xmlns:m="http://schemas.openxmlformats.org/officeDocument/2006/math">
                    <m:r>
                      <a:rPr lang="en-US" sz="5400" b="0" i="1" smtClean="0">
                        <a:latin typeface="Cambria Math" panose="02040503050406030204" pitchFamily="18" charset="0"/>
                      </a:rPr>
                      <m:t>𝑈</m:t>
                    </m:r>
                  </m:oMath>
                </a14:m>
                <a:r>
                  <a:rPr lang="en-US" sz="5400" dirty="0"/>
                  <a:t>: user set</a:t>
                </a:r>
              </a:p>
            </p:txBody>
          </p:sp>
        </mc:Choice>
        <mc:Fallback xmlns="">
          <p:sp>
            <p:nvSpPr>
              <p:cNvPr id="5" name="TextBox 4">
                <a:extLst>
                  <a:ext uri="{FF2B5EF4-FFF2-40B4-BE49-F238E27FC236}">
                    <a16:creationId xmlns:a16="http://schemas.microsoft.com/office/drawing/2014/main" id="{5C8268E9-62F8-654D-8BE3-A9343CA15E04}"/>
                  </a:ext>
                </a:extLst>
              </p:cNvPr>
              <p:cNvSpPr txBox="1">
                <a:spLocks noRot="1" noChangeAspect="1" noMove="1" noResize="1" noEditPoints="1" noAdjustHandles="1" noChangeArrowheads="1" noChangeShapeType="1" noTextEdit="1"/>
              </p:cNvSpPr>
              <p:nvPr/>
            </p:nvSpPr>
            <p:spPr>
              <a:xfrm>
                <a:off x="23170851" y="6135976"/>
                <a:ext cx="8138160" cy="2585323"/>
              </a:xfrm>
              <a:prstGeom prst="rect">
                <a:avLst/>
              </a:prstGeom>
              <a:blipFill>
                <a:blip r:embed="rId5"/>
                <a:stretch>
                  <a:fillRect l="-1872" t="-5854" b="-12683"/>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0761CA07-3B34-B347-9BF5-759755C4844A}"/>
              </a:ext>
            </a:extLst>
          </p:cNvPr>
          <p:cNvSpPr>
            <a:spLocks noGrp="1"/>
          </p:cNvSpPr>
          <p:nvPr>
            <p:ph type="sldNum" sz="quarter" idx="12"/>
          </p:nvPr>
        </p:nvSpPr>
        <p:spPr/>
        <p:txBody>
          <a:bodyPr/>
          <a:lstStyle/>
          <a:p>
            <a:fld id="{00000000-1234-1234-1234-123412341234}" type="slidenum">
              <a:rPr lang="en" smtClean="0"/>
              <a:pPr/>
              <a:t>9</a:t>
            </a:fld>
            <a:endParaRPr lang="en"/>
          </a:p>
        </p:txBody>
      </p:sp>
    </p:spTree>
    <p:extLst>
      <p:ext uri="{BB962C8B-B14F-4D97-AF65-F5344CB8AC3E}">
        <p14:creationId xmlns:p14="http://schemas.microsoft.com/office/powerpoint/2010/main" val="12106808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3183</TotalTime>
  <Words>2499</Words>
  <Application>Microsoft Macintosh PowerPoint</Application>
  <PresentationFormat>Custom</PresentationFormat>
  <Paragraphs>243</Paragraphs>
  <Slides>21</Slides>
  <Notes>21</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 Light</vt:lpstr>
      <vt:lpstr>Calibri</vt:lpstr>
      <vt:lpstr>Cambria Math</vt:lpstr>
      <vt:lpstr>Arial</vt:lpstr>
      <vt:lpstr>Wingdings</vt:lpstr>
      <vt:lpstr>Office Theme</vt:lpstr>
      <vt:lpstr>Trading Data For Learning: Incentive Mechanism For On-Device Federated Learning</vt:lpstr>
      <vt:lpstr>Huge volumes of data born at the edge…</vt:lpstr>
      <vt:lpstr>On-Device learning?</vt:lpstr>
      <vt:lpstr>Gather data in the cloud?</vt:lpstr>
      <vt:lpstr>Federated Learning (FL): Keep data at the edge!</vt:lpstr>
      <vt:lpstr>How to motivate users to participate in FL? </vt:lpstr>
      <vt:lpstr>Data trading system for FL</vt:lpstr>
      <vt:lpstr>Data trading process in FL systems</vt:lpstr>
      <vt:lpstr>Data trading process in FL systems</vt:lpstr>
      <vt:lpstr>Data trading process in FL systems</vt:lpstr>
      <vt:lpstr>How to maximize users/server’s utilities?</vt:lpstr>
      <vt:lpstr>How to maximize users/server’s utilities?</vt:lpstr>
      <vt:lpstr>How to maximize users/server’s utilities?</vt:lpstr>
      <vt:lpstr>Evaluation  </vt:lpstr>
      <vt:lpstr>Evaluation  </vt:lpstr>
      <vt:lpstr>Evaluation  </vt:lpstr>
      <vt:lpstr>Evaluation  </vt:lpstr>
      <vt:lpstr>Thank you!</vt:lpstr>
      <vt:lpstr>Takeaways</vt:lpstr>
      <vt:lpstr>Huge volumes of data born at the edge…</vt:lpstr>
      <vt:lpstr>Gather data in the cloud?</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Targeted Poisoning Attacks on Social Recommender Systems</dc:title>
  <dc:creator>Hu Rui</dc:creator>
  <cp:lastModifiedBy>Yanmin Gong</cp:lastModifiedBy>
  <cp:revision>176</cp:revision>
  <dcterms:created xsi:type="dcterms:W3CDTF">2019-12-07T19:54:16Z</dcterms:created>
  <dcterms:modified xsi:type="dcterms:W3CDTF">2020-11-30T00:33:26Z</dcterms:modified>
</cp:coreProperties>
</file>